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handoutMasterIdLst>
    <p:handoutMasterId r:id="rId45"/>
  </p:handoutMasterIdLst>
  <p:sldIdLst>
    <p:sldId id="256" r:id="rId2"/>
    <p:sldId id="257" r:id="rId3"/>
    <p:sldId id="259" r:id="rId4"/>
    <p:sldId id="260" r:id="rId5"/>
    <p:sldId id="329" r:id="rId6"/>
    <p:sldId id="328" r:id="rId7"/>
    <p:sldId id="261" r:id="rId8"/>
    <p:sldId id="262" r:id="rId9"/>
    <p:sldId id="263" r:id="rId10"/>
    <p:sldId id="264" r:id="rId11"/>
    <p:sldId id="330" r:id="rId12"/>
    <p:sldId id="325" r:id="rId13"/>
    <p:sldId id="265" r:id="rId14"/>
    <p:sldId id="326" r:id="rId15"/>
    <p:sldId id="266" r:id="rId16"/>
    <p:sldId id="267" r:id="rId17"/>
    <p:sldId id="332" r:id="rId18"/>
    <p:sldId id="268" r:id="rId19"/>
    <p:sldId id="327" r:id="rId20"/>
    <p:sldId id="269" r:id="rId21"/>
    <p:sldId id="270" r:id="rId22"/>
    <p:sldId id="271" r:id="rId23"/>
    <p:sldId id="272" r:id="rId24"/>
    <p:sldId id="273" r:id="rId25"/>
    <p:sldId id="333" r:id="rId26"/>
    <p:sldId id="275" r:id="rId27"/>
    <p:sldId id="342" r:id="rId28"/>
    <p:sldId id="274" r:id="rId29"/>
    <p:sldId id="276" r:id="rId30"/>
    <p:sldId id="334" r:id="rId31"/>
    <p:sldId id="335" r:id="rId32"/>
    <p:sldId id="336" r:id="rId33"/>
    <p:sldId id="337" r:id="rId34"/>
    <p:sldId id="343" r:id="rId35"/>
    <p:sldId id="277" r:id="rId36"/>
    <p:sldId id="338" r:id="rId37"/>
    <p:sldId id="339" r:id="rId38"/>
    <p:sldId id="340" r:id="rId39"/>
    <p:sldId id="278" r:id="rId40"/>
    <p:sldId id="341" r:id="rId41"/>
    <p:sldId id="279" r:id="rId42"/>
    <p:sldId id="280" r:id="rId43"/>
  </p:sldIdLst>
  <p:sldSz cx="13439775" cy="7559675"/>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1" userDrawn="1">
          <p15:clr>
            <a:srgbClr val="A4A3A4"/>
          </p15:clr>
        </p15:guide>
        <p15:guide id="2" pos="423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1" autoAdjust="0"/>
  </p:normalViewPr>
  <p:slideViewPr>
    <p:cSldViewPr snapToGrid="0">
      <p:cViewPr varScale="1">
        <p:scale>
          <a:sx n="75" d="100"/>
          <a:sy n="75" d="100"/>
        </p:scale>
        <p:origin x="653" y="48"/>
      </p:cViewPr>
      <p:guideLst>
        <p:guide orient="horz" pos="2381"/>
        <p:guide pos="423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280680" cy="534240"/>
          </a:xfrm>
          <a:prstGeom prst="rect">
            <a:avLst/>
          </a:prstGeom>
          <a:noFill/>
          <a:ln>
            <a:noFill/>
          </a:ln>
        </p:spPr>
        <p:txBody>
          <a:bodyPr vert="horz" wrap="none" lIns="90000" tIns="45000" rIns="90000" bIns="45000" compatLnSpc="0">
            <a:noAutofit/>
          </a:bodyPr>
          <a:lstStyle/>
          <a:p>
            <a:pPr marL="0" marR="0" lvl="0" indent="0" rtl="0" hangingPunct="0">
              <a:lnSpc>
                <a:spcPct val="100000"/>
              </a:lnSpc>
              <a:spcBef>
                <a:spcPts val="0"/>
              </a:spcBef>
              <a:spcAft>
                <a:spcPts val="0"/>
              </a:spcAft>
              <a:buNone/>
              <a:tabLst/>
              <a:defRPr sz="1400"/>
            </a:pPr>
            <a:endParaRPr lang="de-DE" sz="1400" b="0" i="0" u="none" strike="noStrike" kern="1200">
              <a:ln>
                <a:noFill/>
              </a:ln>
              <a:latin typeface="Arial" pitchFamily="18"/>
              <a:ea typeface="Andale Sans UI" pitchFamily="2"/>
              <a:cs typeface="Tahoma" pitchFamily="2"/>
            </a:endParaRPr>
          </a:p>
        </p:txBody>
      </p:sp>
      <p:sp>
        <p:nvSpPr>
          <p:cNvPr id="3" name="Date Placeholder 2"/>
          <p:cNvSpPr txBox="1">
            <a:spLocks noGrp="1"/>
          </p:cNvSpPr>
          <p:nvPr>
            <p:ph type="dt" sz="quarter" idx="1"/>
          </p:nvPr>
        </p:nvSpPr>
        <p:spPr>
          <a:xfrm>
            <a:off x="4278960" y="0"/>
            <a:ext cx="3280680" cy="534240"/>
          </a:xfrm>
          <a:prstGeom prst="rect">
            <a:avLst/>
          </a:prstGeom>
          <a:noFill/>
          <a:ln>
            <a:noFill/>
          </a:ln>
        </p:spPr>
        <p:txBody>
          <a:bodyPr vert="horz" wrap="none" lIns="90000" tIns="45000" rIns="90000" bIns="45000" compatLnSpc="0">
            <a:noAutofit/>
          </a:bodyPr>
          <a:lstStyle/>
          <a:p>
            <a:pPr marL="0" marR="0" lvl="0" indent="0" algn="r" rtl="0" hangingPunct="0">
              <a:lnSpc>
                <a:spcPct val="100000"/>
              </a:lnSpc>
              <a:spcBef>
                <a:spcPts val="0"/>
              </a:spcBef>
              <a:spcAft>
                <a:spcPts val="0"/>
              </a:spcAft>
              <a:buNone/>
              <a:tabLst/>
              <a:defRPr sz="1400"/>
            </a:pPr>
            <a:endParaRPr lang="de-DE" sz="1400" b="0" i="0" u="none" strike="noStrike" kern="1200">
              <a:ln>
                <a:noFill/>
              </a:ln>
              <a:latin typeface="Arial" pitchFamily="18"/>
              <a:ea typeface="Andale Sans UI" pitchFamily="2"/>
              <a:cs typeface="Tahoma" pitchFamily="2"/>
            </a:endParaRPr>
          </a:p>
        </p:txBody>
      </p:sp>
      <p:sp>
        <p:nvSpPr>
          <p:cNvPr id="4" name="Footer Placeholder 3"/>
          <p:cNvSpPr txBox="1">
            <a:spLocks noGrp="1"/>
          </p:cNvSpPr>
          <p:nvPr>
            <p:ph type="ftr" sz="quarter" idx="2"/>
          </p:nvPr>
        </p:nvSpPr>
        <p:spPr>
          <a:xfrm>
            <a:off x="0" y="10157400"/>
            <a:ext cx="3280680" cy="534240"/>
          </a:xfrm>
          <a:prstGeom prst="rect">
            <a:avLst/>
          </a:prstGeom>
          <a:noFill/>
          <a:ln>
            <a:noFill/>
          </a:ln>
        </p:spPr>
        <p:txBody>
          <a:bodyPr vert="horz" wrap="none" lIns="90000" tIns="45000" rIns="90000" bIns="45000" anchor="b" compatLnSpc="0">
            <a:noAutofit/>
          </a:bodyPr>
          <a:lstStyle/>
          <a:p>
            <a:pPr marL="0" marR="0" lvl="0" indent="0" rtl="0" hangingPunct="0">
              <a:lnSpc>
                <a:spcPct val="100000"/>
              </a:lnSpc>
              <a:spcBef>
                <a:spcPts val="0"/>
              </a:spcBef>
              <a:spcAft>
                <a:spcPts val="0"/>
              </a:spcAft>
              <a:buNone/>
              <a:tabLst/>
              <a:defRPr sz="1400"/>
            </a:pPr>
            <a:endParaRPr lang="de-DE" sz="1400" b="0" i="0" u="none" strike="noStrike" kern="1200">
              <a:ln>
                <a:noFill/>
              </a:ln>
              <a:latin typeface="Arial" pitchFamily="18"/>
              <a:ea typeface="Andale Sans UI" pitchFamily="2"/>
              <a:cs typeface="Tahoma" pitchFamily="2"/>
            </a:endParaRPr>
          </a:p>
        </p:txBody>
      </p:sp>
      <p:sp>
        <p:nvSpPr>
          <p:cNvPr id="5" name="Slide Number Placeholder 4"/>
          <p:cNvSpPr txBox="1">
            <a:spLocks noGrp="1"/>
          </p:cNvSpPr>
          <p:nvPr>
            <p:ph type="sldNum" sz="quarter" idx="3"/>
          </p:nvPr>
        </p:nvSpPr>
        <p:spPr>
          <a:xfrm>
            <a:off x="4278960" y="10157400"/>
            <a:ext cx="3280680" cy="534240"/>
          </a:xfrm>
          <a:prstGeom prst="rect">
            <a:avLst/>
          </a:prstGeom>
          <a:noFill/>
          <a:ln>
            <a:noFill/>
          </a:ln>
        </p:spPr>
        <p:txBody>
          <a:bodyPr vert="horz" wrap="none" lIns="90000" tIns="45000" rIns="90000" bIns="45000" anchor="b" compatLnSpc="0">
            <a:noAutofit/>
          </a:bodyPr>
          <a:lstStyle/>
          <a:p>
            <a:pPr marL="0" marR="0" lvl="0" indent="0" algn="r" rtl="0" hangingPunct="0">
              <a:lnSpc>
                <a:spcPct val="100000"/>
              </a:lnSpc>
              <a:spcBef>
                <a:spcPts val="0"/>
              </a:spcBef>
              <a:spcAft>
                <a:spcPts val="0"/>
              </a:spcAft>
              <a:buNone/>
              <a:tabLst/>
              <a:defRPr sz="1400"/>
            </a:pPr>
            <a:fld id="{C49A7055-890B-45F4-9B88-D4C9783BB431}" type="slidenum">
              <a:t>‹#›</a:t>
            </a:fld>
            <a:endParaRPr lang="de-DE" sz="1400" b="0" i="0" u="none" strike="noStrike" kern="1200">
              <a:ln>
                <a:noFill/>
              </a:ln>
              <a:latin typeface="Arial" pitchFamily="18"/>
              <a:ea typeface="Andale Sans UI" pitchFamily="2"/>
              <a:cs typeface="Tahoma" pitchFamily="2"/>
            </a:endParaRPr>
          </a:p>
        </p:txBody>
      </p:sp>
    </p:spTree>
    <p:extLst>
      <p:ext uri="{BB962C8B-B14F-4D97-AF65-F5344CB8AC3E}">
        <p14:creationId xmlns:p14="http://schemas.microsoft.com/office/powerpoint/2010/main" val="19830669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95855" units="1/cm"/>
          <inkml:channelProperty channel="T" name="resolution" value="1" units="1/dev"/>
        </inkml:channelProperties>
      </inkml:inkSource>
      <inkml:timestamp xml:id="ts0" timeString="2021-09-14T07:19:15.622"/>
    </inkml:context>
    <inkml:brush xml:id="br0">
      <inkml:brushProperty name="width" value="0.05292" units="cm"/>
      <inkml:brushProperty name="height" value="0.05292" units="cm"/>
      <inkml:brushProperty name="color" value="#FF0000"/>
    </inkml:brush>
  </inkml:definitions>
  <inkml:trace contextRef="#ctx0" brushRef="#br0">27397 10325 0,'-20'0'110,"1"0"-110,-1 0 15,1 0-15,0 0 0,-1 0 16,1 0-16,-1 19 0,-19-19 0,-155 58 31,174-38-31,-349 135 47,330-135-31,0 19-16,20-20 0,-273 137 31,273-137-31,-79 39 15,79-38-15,0-20 0,-79 78 32,40-39-17,58-20-15,-39 39 16,-19 20 0,-1-20-1,59-38-15,-58 97 16,58-98-16,-58 98 15,19 38 1,0-19 0,39-58-1,0 0 1,0-59-16,-19 59 31,19-59-31,0 1 0,0-1 0,0 59 16,0-20-1,19-38-15,-19 77 16,0-77-16,19 57 16,20 21-1,-39-60-15,59 79 16,-59-78-16,19-20 0,20 98 16,0-20-1,-39-77-15,78 96 16,-78-96-16,58 77 15,-19 0 1,0-77-16,39 77 16,-78-78-1,38 40-15,40 57 16,-78-96 0,59 77-1,-59-77-15,19-20 0,39 58 16,-58-39-16,59 20 15,-40-39-15,39 39 16,-19 19 0,39 1-1,-20-20 1,1-20 0,-1 20-1,0-20 1,-19 1-1,0-1 1,-19-19 0,-1 0-1</inkml:trace>
  <inkml:trace contextRef="#ctx0" brushRef="#br0" timeOffset="1560.1321">29011 8050 0,'19'0'94,"1"0"-94,-1 19 0,-19 1 0,19-20 0,1 0 0,-20 19 15,19-19-15,-19 19 0,253 331 32,39 137-1,19 18 16,-311-486-47,175 293 31,-175-274-15,39-18-16,-20 19 0,1 0 0,18 97 15,-18-117 1,-1 117-16,-19-116 16,0 19-16,0-20 0,0 39 0,0 20 15,0-19-15,0-40 0,0 20 0,0-20 0,20 40 0,-1-1 16,-19-19-16,0-20 0,20-19 0,-20 39 0,0 0 15,0 19-15,0-19 0,0 20 16,0 116 0,0 58-1,0-194-15,-20 175 16,20-195-16,0 59 16,0-39-16,-19-20 0,19 20 0,-20 97 15,20-116-15,-19 77 16,19-78-16,-39 59 15,-19 39 1,19 38 0,-20-19-1,1-77 1,58-40-16,-19 59 31,19-39-31,-39 58 16,-39 20-1,0-1 1,59-77 0,-1 20-1,-38-1 1,-39 20 0,0 38-1,-1-18 1,79-59-1,0-20 1,-1 20 0,1-20-1,-1-19 1,20 20 15</inkml:trace>
  <inkml:trace contextRef="#ctx0" brushRef="#br0" timeOffset="3487.5009">31869 7602 0,'19'0'93,"1"0"-61,-1 0-32,1 0 31,-1 0-16,-38 0 189,19 20-189,-20-20-15,-19 19 16,-38 20-1,-21 58 1,40-38 0,58-40-16,-58 78 15,38-97-15,20 20 0,-39-1 0,0 79 16,-19-40 0,58-19-16,-58 58 15,38-78-15,20 1 16,0-1-16,0 1 0,-19-1 0,-39 78 15,-1 40 1,59-118-16,-78 156 16,78-156-1,0 1-15,0 19 0,-19-20 0,19 1 0,-19-1 0,19 1 0,0-1 16,-20 117 0,20-117-16,-19 59 15,19-58-15,-20 57 16,1 60-1,-1-118-15,20 117 16,-19-116-16,19-1 0,-39 98 16,39-1-1,-39 1 1,20-20 0,-20 59-1,0 38 1,19-58-1,1-38 1,0 18 0,19-96-16,-20 96 15,20-96 1,0 58-16,0 58 16,-19-39 15,19 39-16,0-19 1,0-20 0,0 58-1,0-135-15,0 58 16,0-40-16,0 21 16,19 38-1,20 0 1,0 39-1,19 20 1,-58-137-16,39 137 16,-39-137-16,20 79 15,18 18 1,21 40 15,-20-40-15,0 1-1,-20-97-15,20 77 16,-39-78-16,39 78 16,0-58-1,-39 20 1,19-1 0,20 20-1,-39-59-15,19 40 16,-19-40-16,20 0 15</inkml:trace>
  <inkml:trace contextRef="#ctx0" brushRef="#br0" timeOffset="4767.4686">32374 11413 0,'0'20'94,"0"19"-94,20-20 16,-20 20-16,19 39 0,1-39 0,-20-20 0,19 1 15,-19 18-15,0 1 0,20-39 0,-20 39 0,39 0 0,-20-19 0,20 116 16,-20-97-16,176 486 16,-176-487-1,273 682 16,-273-701-31,156 351 32,-155-292-1,-20-20 0,0-19-15,0 0-1,0-20-15,0 1 16,0-1-16,0 0 16,0 1-1,0-1-15,0 1 16,0-1 15,0 1 32,0-1-63,-20 1 15,1-20 1,19 19-16,0 0 16,-20-19-16,1 0 46,19 20-30,0-1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15900" y="812800"/>
            <a:ext cx="7126288" cy="4008438"/>
          </a:xfrm>
          <a:prstGeom prst="rect">
            <a:avLst/>
          </a:prstGeom>
          <a:noFill/>
          <a:ln>
            <a:noFill/>
            <a:prstDash val="solid"/>
          </a:ln>
        </p:spPr>
      </p:sp>
      <p:sp>
        <p:nvSpPr>
          <p:cNvPr id="3" name="Notes Placeholder 2"/>
          <p:cNvSpPr txBox="1">
            <a:spLocks noGrp="1"/>
          </p:cNvSpPr>
          <p:nvPr>
            <p:ph type="body" sz="quarter" idx="3"/>
          </p:nvPr>
        </p:nvSpPr>
        <p:spPr>
          <a:xfrm>
            <a:off x="756000" y="5078520"/>
            <a:ext cx="6047640" cy="4811040"/>
          </a:xfrm>
          <a:prstGeom prst="rect">
            <a:avLst/>
          </a:prstGeom>
          <a:noFill/>
          <a:ln>
            <a:noFill/>
          </a:ln>
        </p:spPr>
        <p:txBody>
          <a:bodyPr lIns="0" tIns="0" rIns="0" bIns="0"/>
          <a:lstStyle/>
          <a:p>
            <a:endParaRPr lang="x-none"/>
          </a:p>
        </p:txBody>
      </p:sp>
      <p:sp>
        <p:nvSpPr>
          <p:cNvPr id="4" name="Header Placeholder 3"/>
          <p:cNvSpPr txBox="1">
            <a:spLocks noGrp="1"/>
          </p:cNvSpPr>
          <p:nvPr>
            <p:ph type="hdr" sz="quarter"/>
          </p:nvPr>
        </p:nvSpPr>
        <p:spPr>
          <a:xfrm>
            <a:off x="0" y="0"/>
            <a:ext cx="3280680" cy="534240"/>
          </a:xfrm>
          <a:prstGeom prst="rect">
            <a:avLst/>
          </a:prstGeom>
          <a:noFill/>
          <a:ln>
            <a:noFill/>
          </a:ln>
        </p:spPr>
        <p:txBody>
          <a:bodyPr lIns="0" tIns="0" rIns="0" bIns="0">
            <a:noAutofit/>
          </a:bodyPr>
          <a:lstStyle>
            <a:lvl1pPr lvl="0" rtl="0" hangingPunct="0">
              <a:buNone/>
              <a:tabLst/>
              <a:defRPr lang="x-none" sz="1400" kern="1200">
                <a:latin typeface="Times New Roman" pitchFamily="18"/>
                <a:ea typeface="Andale Sans UI" pitchFamily="2"/>
                <a:cs typeface="Tahoma" pitchFamily="2"/>
              </a:defRPr>
            </a:lvl1pPr>
          </a:lstStyle>
          <a:p>
            <a:pPr lvl="0"/>
            <a:endParaRPr lang="x-none"/>
          </a:p>
        </p:txBody>
      </p:sp>
      <p:sp>
        <p:nvSpPr>
          <p:cNvPr id="5" name="Date Placeholder 4"/>
          <p:cNvSpPr txBox="1">
            <a:spLocks noGrp="1"/>
          </p:cNvSpPr>
          <p:nvPr>
            <p:ph type="dt" idx="1"/>
          </p:nvPr>
        </p:nvSpPr>
        <p:spPr>
          <a:xfrm>
            <a:off x="4278960" y="0"/>
            <a:ext cx="3280680" cy="534240"/>
          </a:xfrm>
          <a:prstGeom prst="rect">
            <a:avLst/>
          </a:prstGeom>
          <a:noFill/>
          <a:ln>
            <a:noFill/>
          </a:ln>
        </p:spPr>
        <p:txBody>
          <a:bodyPr lIns="0" tIns="0" rIns="0" bIns="0">
            <a:noAutofit/>
          </a:bodyPr>
          <a:lstStyle>
            <a:lvl1pPr lvl="0" algn="r" rtl="0" hangingPunct="0">
              <a:buNone/>
              <a:tabLst/>
              <a:defRPr lang="x-none" sz="1400" kern="1200">
                <a:latin typeface="Times New Roman" pitchFamily="18"/>
                <a:ea typeface="Andale Sans UI" pitchFamily="2"/>
                <a:cs typeface="Tahoma" pitchFamily="2"/>
              </a:defRPr>
            </a:lvl1pPr>
          </a:lstStyle>
          <a:p>
            <a:pPr lvl="0"/>
            <a:endParaRPr lang="x-none"/>
          </a:p>
        </p:txBody>
      </p:sp>
      <p:sp>
        <p:nvSpPr>
          <p:cNvPr id="6" name="Footer Placeholder 5"/>
          <p:cNvSpPr txBox="1">
            <a:spLocks noGrp="1"/>
          </p:cNvSpPr>
          <p:nvPr>
            <p:ph type="ftr" sz="quarter" idx="4"/>
          </p:nvPr>
        </p:nvSpPr>
        <p:spPr>
          <a:xfrm>
            <a:off x="0" y="10157400"/>
            <a:ext cx="3280680" cy="534240"/>
          </a:xfrm>
          <a:prstGeom prst="rect">
            <a:avLst/>
          </a:prstGeom>
          <a:noFill/>
          <a:ln>
            <a:noFill/>
          </a:ln>
        </p:spPr>
        <p:txBody>
          <a:bodyPr lIns="0" tIns="0" rIns="0" bIns="0" anchor="b">
            <a:noAutofit/>
          </a:bodyPr>
          <a:lstStyle>
            <a:lvl1pPr lvl="0" rtl="0" hangingPunct="0">
              <a:buNone/>
              <a:tabLst/>
              <a:defRPr lang="x-none" sz="1400" kern="1200">
                <a:latin typeface="Times New Roman" pitchFamily="18"/>
                <a:ea typeface="Andale Sans UI" pitchFamily="2"/>
                <a:cs typeface="Tahoma" pitchFamily="2"/>
              </a:defRPr>
            </a:lvl1pPr>
          </a:lstStyle>
          <a:p>
            <a:pPr lvl="0"/>
            <a:endParaRPr lang="x-none"/>
          </a:p>
        </p:txBody>
      </p:sp>
      <p:sp>
        <p:nvSpPr>
          <p:cNvPr id="7" name="Slide Number Placeholder 6"/>
          <p:cNvSpPr txBox="1">
            <a:spLocks noGrp="1"/>
          </p:cNvSpPr>
          <p:nvPr>
            <p:ph type="sldNum" sz="quarter" idx="5"/>
          </p:nvPr>
        </p:nvSpPr>
        <p:spPr>
          <a:xfrm>
            <a:off x="4278960" y="10157400"/>
            <a:ext cx="3280680" cy="534240"/>
          </a:xfrm>
          <a:prstGeom prst="rect">
            <a:avLst/>
          </a:prstGeom>
          <a:noFill/>
          <a:ln>
            <a:noFill/>
          </a:ln>
        </p:spPr>
        <p:txBody>
          <a:bodyPr lIns="0" tIns="0" rIns="0" bIns="0" anchor="b">
            <a:noAutofit/>
          </a:bodyPr>
          <a:lstStyle>
            <a:lvl1pPr lvl="0" algn="r" rtl="0" hangingPunct="0">
              <a:buNone/>
              <a:tabLst/>
              <a:defRPr lang="x-none" sz="1400" kern="1200">
                <a:latin typeface="Times New Roman" pitchFamily="18"/>
                <a:ea typeface="Andale Sans UI" pitchFamily="2"/>
                <a:cs typeface="Tahoma" pitchFamily="2"/>
              </a:defRPr>
            </a:lvl1pPr>
          </a:lstStyle>
          <a:p>
            <a:pPr lvl="0"/>
            <a:fld id="{D59E05AA-EB87-4A2E-B616-0A646005FA1C}" type="slidenum">
              <a:t>‹#›</a:t>
            </a:fld>
            <a:endParaRPr lang="x-none"/>
          </a:p>
        </p:txBody>
      </p:sp>
    </p:spTree>
    <p:extLst>
      <p:ext uri="{BB962C8B-B14F-4D97-AF65-F5344CB8AC3E}">
        <p14:creationId xmlns:p14="http://schemas.microsoft.com/office/powerpoint/2010/main" val="3048546914"/>
      </p:ext>
    </p:extLst>
  </p:cSld>
  <p:clrMap bg1="lt1" tx1="dk1" bg2="lt2" tx2="dk2" accent1="accent1" accent2="accent2" accent3="accent3" accent4="accent4" accent5="accent5" accent6="accent6" hlink="hlink" folHlink="folHlink"/>
  <p:notesStyle>
    <a:lvl1pPr marL="216000" marR="0" indent="-216000" rtl="0" hangingPunct="0">
      <a:tabLst/>
      <a:defRPr lang="x-none" sz="2000" b="0" i="0" u="none" strike="noStrike" kern="1200">
        <a:ln>
          <a:noFill/>
        </a:ln>
        <a:latin typeface="Arial" pitchFamily="18"/>
        <a:cs typeface="Tahoma"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baddesigns.com/insulin.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E482A2C-5FFF-4C8B-8A8C-2C7D57792CAA}" type="slidenum">
              <a:t>1</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spAutoFit/>
          </a:bodyPr>
          <a:lstStyle/>
          <a:p>
            <a:endParaRPr lang="x-none"/>
          </a:p>
        </p:txBody>
      </p:sp>
    </p:spTree>
    <p:extLst>
      <p:ext uri="{BB962C8B-B14F-4D97-AF65-F5344CB8AC3E}">
        <p14:creationId xmlns:p14="http://schemas.microsoft.com/office/powerpoint/2010/main" val="4030219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toilet paper here is easy to see, but a little too far away</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11</a:t>
            </a:fld>
            <a:endParaRPr lang="en-US"/>
          </a:p>
        </p:txBody>
      </p:sp>
    </p:spTree>
    <p:extLst>
      <p:ext uri="{BB962C8B-B14F-4D97-AF65-F5344CB8AC3E}">
        <p14:creationId xmlns:p14="http://schemas.microsoft.com/office/powerpoint/2010/main" val="3642406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A401B1F-EEE3-4EBB-859A-90510C8D23DC}" type="slidenum">
              <a:t>13</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231427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A9E09150-24ED-49B4-A9D5-5E524FA65DCA}" type="slidenum">
              <a:t>15</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811400"/>
          </a:xfrm>
        </p:spPr>
        <p:txBody>
          <a:bodyPr>
            <a:spAutoFit/>
          </a:bodyPr>
          <a:lstStyle/>
          <a:p>
            <a:pPr lvl="0"/>
            <a:r>
              <a:rPr lang="de-DE" sz="1200" kern="0">
                <a:latin typeface="Symbol" pitchFamily="18"/>
              </a:rPr>
              <a:t>·	</a:t>
            </a:r>
            <a:r>
              <a:rPr lang="x-none" sz="1200" b="1"/>
              <a:t>tâm lý</a:t>
            </a:r>
          </a:p>
          <a:p>
            <a:pPr lvl="0"/>
            <a:r>
              <a:rPr lang="x-none" sz="1200">
                <a:latin typeface="Symbol" pitchFamily="18"/>
              </a:rPr>
              <a:t>·	</a:t>
            </a:r>
            <a:r>
              <a:rPr lang="x-none" sz="1200" b="1"/>
              <a:t>tâm lý học</a:t>
            </a:r>
          </a:p>
          <a:p>
            <a:pPr lvl="0"/>
            <a:r>
              <a:rPr lang="x-none" sz="1200">
                <a:latin typeface="Symbol" pitchFamily="18"/>
              </a:rPr>
              <a:t>·	</a:t>
            </a:r>
            <a:r>
              <a:rPr lang="x-none" sz="1200" b="1"/>
              <a:t>khái luận về tâm lý; hệ tâm lý</a:t>
            </a:r>
          </a:p>
        </p:txBody>
      </p:sp>
    </p:spTree>
    <p:extLst>
      <p:ext uri="{BB962C8B-B14F-4D97-AF65-F5344CB8AC3E}">
        <p14:creationId xmlns:p14="http://schemas.microsoft.com/office/powerpoint/2010/main" val="2425136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986297E-16C7-4A29-9D3E-DA4C9F3D41FA}" type="slidenum">
              <a:t>16</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pPr marL="342900" indent="-342900">
              <a:lnSpc>
                <a:spcPct val="150000"/>
              </a:lnSpc>
              <a:spcBef>
                <a:spcPts val="0"/>
              </a:spcBef>
              <a:buFont typeface="Arial" pitchFamily="34" charset="0"/>
              <a:buChar char="•"/>
            </a:pPr>
            <a:r>
              <a:rPr lang="vi-VN" dirty="0"/>
              <a:t>Affordances là phạm vi có thể hành động (vật lý) bởi một người dùng trên một vật phẩm:</a:t>
            </a:r>
            <a:br>
              <a:rPr lang="vi-VN" dirty="0"/>
            </a:br>
            <a:r>
              <a:rPr lang="vi-VN" dirty="0"/>
              <a:t/>
            </a:r>
            <a:br>
              <a:rPr lang="vi-VN" dirty="0"/>
            </a:br>
            <a:r>
              <a:rPr lang="vi-VN" b="1" dirty="0"/>
              <a:t>Affordances nhận thức </a:t>
            </a:r>
            <a:r>
              <a:rPr lang="vi-VN" dirty="0"/>
              <a:t>là những hành động của một người sử dụng cảm nhận được có thể.</a:t>
            </a:r>
            <a:br>
              <a:rPr lang="vi-VN" dirty="0"/>
            </a:br>
            <a:r>
              <a:rPr lang="vi-VN" dirty="0"/>
              <a:t/>
            </a:r>
            <a:br>
              <a:rPr lang="vi-VN" dirty="0"/>
            </a:br>
            <a:r>
              <a:rPr lang="vi-VN" b="1" dirty="0"/>
              <a:t>Affordances thực </a:t>
            </a:r>
            <a:r>
              <a:rPr lang="vi-VN" dirty="0"/>
              <a:t>là những hành động đó là thực sự </a:t>
            </a:r>
            <a:r>
              <a:rPr lang="en-US" dirty="0" err="1"/>
              <a:t>có</a:t>
            </a:r>
            <a:r>
              <a:rPr lang="en-US" baseline="0" dirty="0"/>
              <a:t> </a:t>
            </a:r>
            <a:r>
              <a:rPr lang="en-US" baseline="0" dirty="0" err="1"/>
              <a:t>thể</a:t>
            </a:r>
            <a:r>
              <a:rPr lang="vi-VN" dirty="0"/>
              <a:t>.</a:t>
            </a:r>
            <a:endParaRPr lang="en-US" dirty="0"/>
          </a:p>
          <a:p>
            <a:pPr marL="342900" indent="-342900">
              <a:lnSpc>
                <a:spcPct val="150000"/>
              </a:lnSpc>
              <a:spcBef>
                <a:spcPts val="0"/>
              </a:spcBef>
              <a:buFont typeface="Arial" pitchFamily="34" charset="0"/>
              <a:buChar char="•"/>
            </a:pPr>
            <a:endParaRPr lang="en-US" dirty="0"/>
          </a:p>
          <a:p>
            <a:pPr marL="342900" indent="-342900">
              <a:lnSpc>
                <a:spcPct val="150000"/>
              </a:lnSpc>
              <a:spcBef>
                <a:spcPts val="0"/>
              </a:spcBef>
              <a:buFont typeface="Arial" pitchFamily="34" charset="0"/>
              <a:buChar char="•"/>
            </a:pPr>
            <a:r>
              <a:rPr lang="en-US" dirty="0"/>
              <a:t>When you first see something you have never seen before, how do you know what to do? The answer, I decided, was that the required information was in</a:t>
            </a:r>
            <a:r>
              <a:rPr lang="en-US" baseline="0" dirty="0"/>
              <a:t> </a:t>
            </a:r>
            <a:r>
              <a:rPr lang="en-US" dirty="0"/>
              <a:t>the world: the appearance of the device could provide the critical clues required for its proper operation</a:t>
            </a:r>
          </a:p>
          <a:p>
            <a:pPr marL="342900" indent="-342900">
              <a:lnSpc>
                <a:spcPct val="150000"/>
              </a:lnSpc>
              <a:spcBef>
                <a:spcPts val="0"/>
              </a:spcBef>
              <a:buFont typeface="Arial" pitchFamily="34" charset="0"/>
              <a:buChar char="•"/>
            </a:pPr>
            <a:r>
              <a:rPr lang="en-US" dirty="0"/>
              <a:t>The designer cares more about what actions the user </a:t>
            </a:r>
            <a:r>
              <a:rPr lang="en-US" i="1" dirty="0"/>
              <a:t>perceives</a:t>
            </a:r>
            <a:r>
              <a:rPr lang="en-US" dirty="0"/>
              <a:t> to be possible than what is true. (emphasis added)</a:t>
            </a:r>
          </a:p>
          <a:p>
            <a:pPr marL="342900" indent="-342900">
              <a:lnSpc>
                <a:spcPct val="150000"/>
              </a:lnSpc>
              <a:spcBef>
                <a:spcPts val="0"/>
              </a:spcBef>
              <a:buFont typeface="Arial" pitchFamily="34" charset="0"/>
              <a:buChar char="•"/>
            </a:pPr>
            <a:r>
              <a:rPr lang="en-US" dirty="0"/>
              <a:t>This is what the interface designer should care about: Does the user </a:t>
            </a:r>
            <a:r>
              <a:rPr lang="en-US" i="1" dirty="0"/>
              <a:t>perceive</a:t>
            </a:r>
            <a:r>
              <a:rPr lang="en-US" dirty="0"/>
              <a:t> that clicking on that object is a meaningful, useful action, with a known outcome? (emphasis added)</a:t>
            </a:r>
          </a:p>
          <a:p>
            <a:pPr>
              <a:lnSpc>
                <a:spcPct val="150000"/>
              </a:lnSpc>
              <a:spcBef>
                <a:spcPts val="0"/>
              </a:spcBef>
            </a:pPr>
            <a:r>
              <a:rPr lang="en-US" dirty="0" smtClean="0"/>
              <a:t>The presence of an affordance is jointly determined by the qualities of the object and the abilities of the agent that is interacting. </a:t>
            </a:r>
          </a:p>
          <a:p>
            <a:pPr>
              <a:lnSpc>
                <a:spcPct val="150000"/>
              </a:lnSpc>
              <a:spcBef>
                <a:spcPts val="0"/>
              </a:spcBef>
            </a:pPr>
            <a:endParaRPr lang="x-none" dirty="0"/>
          </a:p>
        </p:txBody>
      </p:sp>
    </p:spTree>
    <p:extLst>
      <p:ext uri="{BB962C8B-B14F-4D97-AF65-F5344CB8AC3E}">
        <p14:creationId xmlns:p14="http://schemas.microsoft.com/office/powerpoint/2010/main" val="3199055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FA93574-6A62-48C8-B8FA-C502AD21480B}" type="slidenum">
              <a:t>18</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679673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1FA93574-6A62-48C8-B8FA-C502AD21480B}" type="slidenum">
              <a:t>19</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679673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835CD20-BF43-4334-8CFB-4A19A708D65E}" type="slidenum">
              <a:t>20</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394640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37544BD-4121-411F-BB52-B6E361825D17}" type="slidenum">
              <a:t>21</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968427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C708650A-E638-43A5-8260-874A4310D389}" type="slidenum">
              <a:t>22</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33599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9CFC461C-1B1C-4CD7-8FCB-1F4379B52E88}" type="slidenum">
              <a:t>23</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503879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FD15793F-8C3B-4414-8850-C54A1EC4026E}" type="slidenum">
              <a:t>2</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spAutoFit/>
          </a:bodyPr>
          <a:lstStyle/>
          <a:p>
            <a:endParaRPr lang="x-none"/>
          </a:p>
        </p:txBody>
      </p:sp>
    </p:spTree>
    <p:extLst>
      <p:ext uri="{BB962C8B-B14F-4D97-AF65-F5344CB8AC3E}">
        <p14:creationId xmlns:p14="http://schemas.microsoft.com/office/powerpoint/2010/main" val="24882007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37FEBC7-7556-4E7E-9740-1043CF2B6E5A}" type="slidenum">
              <a:t>24</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270097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An example of ambiguous affordances in door design. The vertical handles mounted on both sides of the door suggest grasping and pulling. Unfortunately, from one side, the door has to be pushed! Note the signs above the handles.</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25</a:t>
            </a:fld>
            <a:endParaRPr lang="en-US"/>
          </a:p>
        </p:txBody>
      </p:sp>
    </p:spTree>
    <p:extLst>
      <p:ext uri="{BB962C8B-B14F-4D97-AF65-F5344CB8AC3E}">
        <p14:creationId xmlns:p14="http://schemas.microsoft.com/office/powerpoint/2010/main" val="2026282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F229936-016E-4880-B83B-8F4EEE00FEB9}" type="slidenum">
              <a:t>26</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r>
              <a:rPr lang="en-US" dirty="0" smtClean="0"/>
              <a:t>Affordances determine what actions are possible. Signifiers communicate where the action should take place. </a:t>
            </a:r>
            <a:endParaRPr lang="x-none" dirty="0"/>
          </a:p>
        </p:txBody>
      </p:sp>
    </p:spTree>
    <p:extLst>
      <p:ext uri="{BB962C8B-B14F-4D97-AF65-F5344CB8AC3E}">
        <p14:creationId xmlns:p14="http://schemas.microsoft.com/office/powerpoint/2010/main" val="2883562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I washed my hands in my hotel sink in London, but then, as shown in Photo A, was left with the question of how to empty the sink of the dirty water. I searched all over for a control: none. I tried prying open the sink stopper with a spoon (Photo B): failure. I finally left my hotel room and went to the front desk to ask for instructions. (Yes, I actually did.) “Push down on the stopper,” I was told. Yes, it worked (Photos C and D). But how was anyone to ever discover this? And why should I have to put my clean hands back into the dirty water to empty the sink? The problem here is not just the lack of signifier, it is the faulty decision to produce a stopper that requires people to dirty their clean hands to use it. </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27</a:t>
            </a:fld>
            <a:endParaRPr lang="en-US"/>
          </a:p>
        </p:txBody>
      </p:sp>
    </p:spTree>
    <p:extLst>
      <p:ext uri="{BB962C8B-B14F-4D97-AF65-F5344CB8AC3E}">
        <p14:creationId xmlns:p14="http://schemas.microsoft.com/office/powerpoint/2010/main" val="28749676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B04565B-EC10-4C32-B0FF-9B9374093795}" type="slidenum">
              <a:t>28</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423916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B0C7CC9-0EA2-4135-8B88-5C4571A85E09}" type="slidenum">
              <a:t>29</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3814456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AEB7BFE-31E2-43C3-BA0D-64DE30971736}" type="slidenum">
              <a:t>35</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779603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E587CDA9-0D7F-4B8E-B92D-B78A1590B27A}" type="slidenum">
              <a:t>39</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2041400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6BE4B988-4EDE-4A04-9DF9-F5ABC1D44CDD}" type="slidenum">
              <a:t>41</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435742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19E992C-7FE4-4F2A-80B8-14151521B31A}" type="slidenum">
              <a:t>42</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3658507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8061DD72-DAD0-49BA-BEA9-A5E80F22C528}" type="slidenum">
              <a:t>3</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811400"/>
          </a:xfrm>
        </p:spPr>
        <p:txBody>
          <a:bodyPr>
            <a:spAutoFit/>
          </a:bodyPr>
          <a:lstStyle/>
          <a:p>
            <a:pPr lvl="0">
              <a:buFont typeface="Symbol"/>
              <a:buChar char="·"/>
            </a:pPr>
            <a:r>
              <a:rPr lang="x-none" sz="1200"/>
              <a:t>Psychopathology </a:t>
            </a:r>
            <a:r>
              <a:rPr lang="en-US" sz="1200" dirty="0"/>
              <a:t>: </a:t>
            </a:r>
            <a:r>
              <a:rPr lang="x-none" sz="1200" b="1"/>
              <a:t>(y học) bệnh học tâm lý, bệnh học tinh thần</a:t>
            </a:r>
            <a:endParaRPr lang="en-US" sz="1200" b="1" dirty="0"/>
          </a:p>
          <a:p>
            <a:pPr lvl="0">
              <a:buFont typeface="Symbol"/>
              <a:buChar char="·"/>
            </a:pPr>
            <a:r>
              <a:rPr lang="x-none" sz="1200"/>
              <a:t>Psychology </a:t>
            </a:r>
            <a:r>
              <a:rPr lang="en-US" sz="1200" dirty="0"/>
              <a:t>: </a:t>
            </a:r>
            <a:r>
              <a:rPr lang="en-US" sz="1200" dirty="0" err="1"/>
              <a:t>tâm</a:t>
            </a:r>
            <a:r>
              <a:rPr lang="en-US" sz="1200" baseline="0" dirty="0"/>
              <a:t> </a:t>
            </a:r>
            <a:r>
              <a:rPr lang="en-US" sz="1200" baseline="0" dirty="0" err="1"/>
              <a:t>lý</a:t>
            </a:r>
            <a:r>
              <a:rPr lang="en-US" sz="1200" baseline="0" dirty="0"/>
              <a:t> </a:t>
            </a:r>
            <a:r>
              <a:rPr lang="en-US" sz="1200" baseline="0" dirty="0" err="1"/>
              <a:t>học</a:t>
            </a:r>
            <a:endParaRPr lang="x-none" sz="1200" b="1"/>
          </a:p>
        </p:txBody>
      </p:sp>
    </p:spTree>
    <p:extLst>
      <p:ext uri="{BB962C8B-B14F-4D97-AF65-F5344CB8AC3E}">
        <p14:creationId xmlns:p14="http://schemas.microsoft.com/office/powerpoint/2010/main" val="2243853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8896886-7961-45D1-A699-DA3D0E6EBF09}" type="slidenum">
              <a:t>4</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x-none"/>
          </a:p>
        </p:txBody>
      </p:sp>
    </p:spTree>
    <p:extLst>
      <p:ext uri="{BB962C8B-B14F-4D97-AF65-F5344CB8AC3E}">
        <p14:creationId xmlns:p14="http://schemas.microsoft.com/office/powerpoint/2010/main" val="1407752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Only one button to control the slide advance</a:t>
            </a:r>
          </a:p>
          <a:p>
            <a:r>
              <a:rPr lang="en-US" dirty="0" smtClean="0"/>
              <a:t>During lectures, sometimes the slides go forwards, sometimes they go backwards . . . • If you can find an instruction manual: Short press = forward, long press = backward. • What an elegant design, two functions with just one button! • But how should first-time users know what to do?</a:t>
            </a:r>
            <a:endParaRPr lang="en-US" dirty="0"/>
          </a:p>
        </p:txBody>
      </p:sp>
      <p:sp>
        <p:nvSpPr>
          <p:cNvPr id="4" name="Slide Number Placeholder 3"/>
          <p:cNvSpPr>
            <a:spLocks noGrp="1"/>
          </p:cNvSpPr>
          <p:nvPr>
            <p:ph type="sldNum" sz="quarter" idx="10"/>
          </p:nvPr>
        </p:nvSpPr>
        <p:spPr/>
        <p:txBody>
          <a:bodyPr/>
          <a:lstStyle/>
          <a:p>
            <a:pPr lvl="0"/>
            <a:fld id="{D59E05AA-EB87-4A2E-B616-0A646005FA1C}" type="slidenum">
              <a:rPr lang="en-US" smtClean="0"/>
              <a:t>6</a:t>
            </a:fld>
            <a:endParaRPr lang="en-US"/>
          </a:p>
        </p:txBody>
      </p:sp>
    </p:spTree>
    <p:extLst>
      <p:ext uri="{BB962C8B-B14F-4D97-AF65-F5344CB8AC3E}">
        <p14:creationId xmlns:p14="http://schemas.microsoft.com/office/powerpoint/2010/main" val="2951294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4DF4B06B-B330-4FDD-8170-0DB969EC2B6D}" type="slidenum">
              <a:t>7</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r>
              <a:rPr lang="en-US" b="1" i="1" dirty="0"/>
              <a:t>Hidden controls</a:t>
            </a:r>
          </a:p>
          <a:p>
            <a:endParaRPr lang="en-US" b="1" i="1" dirty="0"/>
          </a:p>
          <a:p>
            <a:r>
              <a:rPr lang="en-US" b="1" dirty="0"/>
              <a:t>How do you turn on the shower? (Example 1)</a:t>
            </a:r>
          </a:p>
          <a:p>
            <a:r>
              <a:rPr lang="en-US" dirty="0"/>
              <a:t>This has got to be the worst design ever for a shower control. It is so bad there is a sticker on the faucet giving instructions for how to make the water come out of the shower instead of the faucet. You'll never guess how you turn on the shower. You reach under the faucet, grab the part where the water comes out and pull down on it! </a:t>
            </a:r>
          </a:p>
          <a:p>
            <a:r>
              <a:rPr lang="en-US" b="1" dirty="0"/>
              <a:t>Design suggestion </a:t>
            </a:r>
          </a:p>
          <a:p>
            <a:r>
              <a:rPr lang="en-US" dirty="0"/>
              <a:t>This design is bad for a number of reasons. One is that nothing else works like this. Another is that the "control" for turning on the shower doesn't look anything like a control, so the control is basically hidden. Frequently, when devices come with instructions stuck on them, there is a problem with the design. </a:t>
            </a:r>
            <a:endParaRPr lang="x-none" dirty="0"/>
          </a:p>
        </p:txBody>
      </p:sp>
    </p:spTree>
    <p:extLst>
      <p:ext uri="{BB962C8B-B14F-4D97-AF65-F5344CB8AC3E}">
        <p14:creationId xmlns:p14="http://schemas.microsoft.com/office/powerpoint/2010/main" val="1379720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5FB69918-4DFE-47C9-9717-4E84B30F969B}" type="slidenum">
              <a:t>8</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r>
              <a:rPr lang="en-US" b="1" i="1" dirty="0"/>
              <a:t>Different things that are too similar!!!</a:t>
            </a:r>
          </a:p>
          <a:p>
            <a:endParaRPr lang="en-US" b="1" i="1" dirty="0"/>
          </a:p>
          <a:p>
            <a:r>
              <a:rPr lang="en-US" b="1" dirty="0"/>
              <a:t>What's in the bottle? (Example 1)</a:t>
            </a:r>
          </a:p>
          <a:p>
            <a:r>
              <a:rPr lang="en-US" dirty="0"/>
              <a:t>A lot of manufacturers package both shampoo and conditioner in nearly identical bottles. You ought to be able to easily distinguish between them in the shower without your glasses on. Going on a trip, I quickly packed my suitcase taking the hand lotion (bottle on the left) instead of the shampoo (bottle on the right). I didn't discover my mistake until I was in the shower the next morning in the motel and my hair was full of hand lotion! Have you ever tried to wash hand lotion out of your hair with a bar of soap? For a similar bad design example see: </a:t>
            </a:r>
            <a:r>
              <a:rPr lang="en-US" dirty="0">
                <a:hlinkClick r:id="rId3"/>
              </a:rPr>
              <a:t>What's in the bottle? (Example 2)</a:t>
            </a:r>
            <a:r>
              <a:rPr lang="en-US" dirty="0"/>
              <a:t>. </a:t>
            </a:r>
          </a:p>
          <a:p>
            <a:r>
              <a:rPr lang="en-US" b="1" dirty="0"/>
              <a:t>Design suggestion </a:t>
            </a:r>
          </a:p>
          <a:p>
            <a:r>
              <a:rPr lang="en-US" dirty="0"/>
              <a:t>Things that need to be distinguished from each other should differ by more than just a single feature. For example, the bottles could have different shapes and sizes to make them more distinguishable. </a:t>
            </a:r>
            <a:endParaRPr lang="x-none" dirty="0"/>
          </a:p>
        </p:txBody>
      </p:sp>
    </p:spTree>
    <p:extLst>
      <p:ext uri="{BB962C8B-B14F-4D97-AF65-F5344CB8AC3E}">
        <p14:creationId xmlns:p14="http://schemas.microsoft.com/office/powerpoint/2010/main" val="561255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73A0EF7D-2C39-4211-B12E-A2206183B8E8}" type="slidenum">
              <a:t>9</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811400"/>
          </a:xfrm>
        </p:spPr>
        <p:txBody>
          <a:bodyPr>
            <a:spAutoFit/>
          </a:bodyPr>
          <a:lstStyle/>
          <a:p>
            <a:endParaRPr lang="x-none"/>
          </a:p>
        </p:txBody>
      </p:sp>
    </p:spTree>
    <p:extLst>
      <p:ext uri="{BB962C8B-B14F-4D97-AF65-F5344CB8AC3E}">
        <p14:creationId xmlns:p14="http://schemas.microsoft.com/office/powerpoint/2010/main" val="197900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oAutofit/>
          </a:bodyPr>
          <a:lstStyle/>
          <a:p>
            <a:pPr lvl="0"/>
            <a:fld id="{B8AEC0D6-203D-4B05-A8AC-9925CAB81D76}" type="slidenum">
              <a:t>10</a:t>
            </a:fld>
            <a:endParaRPr lang="x-none"/>
          </a:p>
        </p:txBody>
      </p:sp>
      <p:sp>
        <p:nvSpPr>
          <p:cNvPr id="2" name="Slide Image Placeholder 1"/>
          <p:cNvSpPr>
            <a:spLocks noGrp="1" noRot="1" noChangeAspect="1" noResize="1"/>
          </p:cNvSpPr>
          <p:nvPr>
            <p:ph type="sldImg"/>
          </p:nvPr>
        </p:nvSpPr>
        <p:spPr>
          <a:xfrm>
            <a:off x="215900" y="812800"/>
            <a:ext cx="7126288" cy="4008438"/>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756000" y="5078520"/>
            <a:ext cx="6047640" cy="4811400"/>
          </a:xfrm>
        </p:spPr>
        <p:txBody>
          <a:bodyPr>
            <a:spAutoFit/>
          </a:bodyPr>
          <a:lstStyle/>
          <a:p>
            <a:endParaRPr lang="x-none" dirty="0"/>
          </a:p>
        </p:txBody>
      </p:sp>
    </p:spTree>
    <p:extLst>
      <p:ext uri="{BB962C8B-B14F-4D97-AF65-F5344CB8AC3E}">
        <p14:creationId xmlns:p14="http://schemas.microsoft.com/office/powerpoint/2010/main" val="3100847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07984" y="2348401"/>
            <a:ext cx="11423808" cy="1620430"/>
          </a:xfrm>
        </p:spPr>
        <p:txBody>
          <a:bodyPr/>
          <a:lstStyle/>
          <a:p>
            <a:r>
              <a:rPr lang="en-US"/>
              <a:t>Click to edit Master title style</a:t>
            </a:r>
          </a:p>
        </p:txBody>
      </p:sp>
      <p:sp>
        <p:nvSpPr>
          <p:cNvPr id="3" name="Subtitle 2"/>
          <p:cNvSpPr>
            <a:spLocks noGrp="1"/>
          </p:cNvSpPr>
          <p:nvPr>
            <p:ph type="subTitle" idx="1"/>
          </p:nvPr>
        </p:nvSpPr>
        <p:spPr>
          <a:xfrm>
            <a:off x="2015967" y="4283818"/>
            <a:ext cx="9407843" cy="1931917"/>
          </a:xfrm>
        </p:spPr>
        <p:txBody>
          <a:bodyPr/>
          <a:lstStyle>
            <a:lvl1pPr marL="0" indent="0" algn="ctr">
              <a:buNone/>
              <a:defRPr>
                <a:solidFill>
                  <a:schemeClr val="tx1">
                    <a:tint val="75000"/>
                  </a:schemeClr>
                </a:solidFill>
              </a:defRPr>
            </a:lvl1pPr>
            <a:lvl2pPr marL="503920" indent="0" algn="ctr">
              <a:buNone/>
              <a:defRPr>
                <a:solidFill>
                  <a:schemeClr val="tx1">
                    <a:tint val="75000"/>
                  </a:schemeClr>
                </a:solidFill>
              </a:defRPr>
            </a:lvl2pPr>
            <a:lvl3pPr marL="1007838" indent="0" algn="ctr">
              <a:buNone/>
              <a:defRPr>
                <a:solidFill>
                  <a:schemeClr val="tx1">
                    <a:tint val="75000"/>
                  </a:schemeClr>
                </a:solidFill>
              </a:defRPr>
            </a:lvl3pPr>
            <a:lvl4pPr marL="1511758" indent="0" algn="ctr">
              <a:buNone/>
              <a:defRPr>
                <a:solidFill>
                  <a:schemeClr val="tx1">
                    <a:tint val="75000"/>
                  </a:schemeClr>
                </a:solidFill>
              </a:defRPr>
            </a:lvl4pPr>
            <a:lvl5pPr marL="2015677" indent="0" algn="ctr">
              <a:buNone/>
              <a:defRPr>
                <a:solidFill>
                  <a:schemeClr val="tx1">
                    <a:tint val="75000"/>
                  </a:schemeClr>
                </a:solidFill>
              </a:defRPr>
            </a:lvl5pPr>
            <a:lvl6pPr marL="2519597" indent="0" algn="ctr">
              <a:buNone/>
              <a:defRPr>
                <a:solidFill>
                  <a:schemeClr val="tx1">
                    <a:tint val="75000"/>
                  </a:schemeClr>
                </a:solidFill>
              </a:defRPr>
            </a:lvl6pPr>
            <a:lvl7pPr marL="3023515" indent="0" algn="ctr">
              <a:buNone/>
              <a:defRPr>
                <a:solidFill>
                  <a:schemeClr val="tx1">
                    <a:tint val="75000"/>
                  </a:schemeClr>
                </a:solidFill>
              </a:defRPr>
            </a:lvl7pPr>
            <a:lvl8pPr marL="3527435" indent="0" algn="ctr">
              <a:buNone/>
              <a:defRPr>
                <a:solidFill>
                  <a:schemeClr val="tx1">
                    <a:tint val="75000"/>
                  </a:schemeClr>
                </a:solidFill>
              </a:defRPr>
            </a:lvl8pPr>
            <a:lvl9pPr marL="403135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lvl="0"/>
            <a:endParaRPr lang="x-none"/>
          </a:p>
        </p:txBody>
      </p:sp>
      <p:sp>
        <p:nvSpPr>
          <p:cNvPr id="5" name="Footer Placeholder 4"/>
          <p:cNvSpPr>
            <a:spLocks noGrp="1"/>
          </p:cNvSpPr>
          <p:nvPr>
            <p:ph type="ftr" sz="quarter" idx="11"/>
          </p:nvPr>
        </p:nvSpPr>
        <p:spPr/>
        <p:txBody>
          <a:bodyPr/>
          <a:lstStyle/>
          <a:p>
            <a:pPr lvl="0"/>
            <a:endParaRPr lang="x-none"/>
          </a:p>
        </p:txBody>
      </p:sp>
      <p:sp>
        <p:nvSpPr>
          <p:cNvPr id="6" name="Slide Number Placeholder 5"/>
          <p:cNvSpPr>
            <a:spLocks noGrp="1"/>
          </p:cNvSpPr>
          <p:nvPr>
            <p:ph type="sldNum" sz="quarter" idx="12"/>
          </p:nvPr>
        </p:nvSpPr>
        <p:spPr/>
        <p:txBody>
          <a:bodyPr/>
          <a:lstStyle/>
          <a:p>
            <a:pPr lvl="0"/>
            <a:fld id="{D74EF36B-03A2-4011-9EB8-8FF67EB9AE0F}" type="slidenum">
              <a:rPr lang="en-US" smtClean="0"/>
              <a:t>‹#›</a:t>
            </a:fld>
            <a:endParaRPr lang="en-US"/>
          </a:p>
        </p:txBody>
      </p:sp>
    </p:spTree>
    <p:extLst>
      <p:ext uri="{BB962C8B-B14F-4D97-AF65-F5344CB8AC3E}">
        <p14:creationId xmlns:p14="http://schemas.microsoft.com/office/powerpoint/2010/main" val="2401237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x-none"/>
          </a:p>
        </p:txBody>
      </p:sp>
      <p:sp>
        <p:nvSpPr>
          <p:cNvPr id="5" name="Footer Placeholder 4"/>
          <p:cNvSpPr>
            <a:spLocks noGrp="1"/>
          </p:cNvSpPr>
          <p:nvPr>
            <p:ph type="ftr" sz="quarter" idx="11"/>
          </p:nvPr>
        </p:nvSpPr>
        <p:spPr/>
        <p:txBody>
          <a:bodyPr/>
          <a:lstStyle/>
          <a:p>
            <a:pPr lvl="0"/>
            <a:endParaRPr lang="x-none"/>
          </a:p>
        </p:txBody>
      </p:sp>
      <p:sp>
        <p:nvSpPr>
          <p:cNvPr id="6" name="Slide Number Placeholder 5"/>
          <p:cNvSpPr>
            <a:spLocks noGrp="1"/>
          </p:cNvSpPr>
          <p:nvPr>
            <p:ph type="sldNum" sz="quarter" idx="12"/>
          </p:nvPr>
        </p:nvSpPr>
        <p:spPr/>
        <p:txBody>
          <a:bodyPr/>
          <a:lstStyle/>
          <a:p>
            <a:pPr lvl="0"/>
            <a:fld id="{A93E9050-4E78-41A5-B855-751998D3C394}" type="slidenum">
              <a:rPr lang="en-US" smtClean="0"/>
              <a:t>‹#›</a:t>
            </a:fld>
            <a:endParaRPr lang="en-US"/>
          </a:p>
        </p:txBody>
      </p:sp>
    </p:spTree>
    <p:extLst>
      <p:ext uri="{BB962C8B-B14F-4D97-AF65-F5344CB8AC3E}">
        <p14:creationId xmlns:p14="http://schemas.microsoft.com/office/powerpoint/2010/main" val="3097766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42486" y="334236"/>
            <a:ext cx="3334279" cy="71099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39655" y="334236"/>
            <a:ext cx="9778835" cy="71099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x-none"/>
          </a:p>
        </p:txBody>
      </p:sp>
      <p:sp>
        <p:nvSpPr>
          <p:cNvPr id="5" name="Footer Placeholder 4"/>
          <p:cNvSpPr>
            <a:spLocks noGrp="1"/>
          </p:cNvSpPr>
          <p:nvPr>
            <p:ph type="ftr" sz="quarter" idx="11"/>
          </p:nvPr>
        </p:nvSpPr>
        <p:spPr/>
        <p:txBody>
          <a:bodyPr/>
          <a:lstStyle/>
          <a:p>
            <a:pPr lvl="0"/>
            <a:endParaRPr lang="x-none"/>
          </a:p>
        </p:txBody>
      </p:sp>
      <p:sp>
        <p:nvSpPr>
          <p:cNvPr id="6" name="Slide Number Placeholder 5"/>
          <p:cNvSpPr>
            <a:spLocks noGrp="1"/>
          </p:cNvSpPr>
          <p:nvPr>
            <p:ph type="sldNum" sz="quarter" idx="12"/>
          </p:nvPr>
        </p:nvSpPr>
        <p:spPr/>
        <p:txBody>
          <a:bodyPr/>
          <a:lstStyle/>
          <a:p>
            <a:pPr lvl="0"/>
            <a:fld id="{E71930E6-1917-45CF-8FA0-4E1C59DD6C52}" type="slidenum">
              <a:rPr lang="en-US" smtClean="0"/>
              <a:t>‹#›</a:t>
            </a:fld>
            <a:endParaRPr lang="en-US"/>
          </a:p>
        </p:txBody>
      </p:sp>
    </p:spTree>
    <p:extLst>
      <p:ext uri="{BB962C8B-B14F-4D97-AF65-F5344CB8AC3E}">
        <p14:creationId xmlns:p14="http://schemas.microsoft.com/office/powerpoint/2010/main" val="1393774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lvl="0"/>
            <a:endParaRPr lang="x-none"/>
          </a:p>
        </p:txBody>
      </p:sp>
      <p:sp>
        <p:nvSpPr>
          <p:cNvPr id="5" name="Footer Placeholder 4"/>
          <p:cNvSpPr>
            <a:spLocks noGrp="1"/>
          </p:cNvSpPr>
          <p:nvPr>
            <p:ph type="ftr" sz="quarter" idx="11"/>
          </p:nvPr>
        </p:nvSpPr>
        <p:spPr/>
        <p:txBody>
          <a:bodyPr/>
          <a:lstStyle/>
          <a:p>
            <a:pPr lvl="0"/>
            <a:endParaRPr lang="x-none"/>
          </a:p>
        </p:txBody>
      </p:sp>
      <p:sp>
        <p:nvSpPr>
          <p:cNvPr id="6" name="Slide Number Placeholder 5"/>
          <p:cNvSpPr>
            <a:spLocks noGrp="1"/>
          </p:cNvSpPr>
          <p:nvPr>
            <p:ph type="sldNum" sz="quarter" idx="12"/>
          </p:nvPr>
        </p:nvSpPr>
        <p:spPr/>
        <p:txBody>
          <a:bodyPr/>
          <a:lstStyle/>
          <a:p>
            <a:pPr lvl="0"/>
            <a:fld id="{BF247256-959F-44EC-A3A3-D6FAE4109AC4}" type="slidenum">
              <a:rPr lang="en-US" smtClean="0"/>
              <a:t>‹#›</a:t>
            </a:fld>
            <a:endParaRPr lang="en-US"/>
          </a:p>
        </p:txBody>
      </p:sp>
    </p:spTree>
    <p:extLst>
      <p:ext uri="{BB962C8B-B14F-4D97-AF65-F5344CB8AC3E}">
        <p14:creationId xmlns:p14="http://schemas.microsoft.com/office/powerpoint/2010/main" val="35999079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1651" y="4857794"/>
            <a:ext cx="11423808" cy="1501435"/>
          </a:xfrm>
        </p:spPr>
        <p:txBody>
          <a:bodyPr anchor="t"/>
          <a:lstStyle>
            <a:lvl1pPr algn="l">
              <a:defRPr sz="4400" b="1" cap="all"/>
            </a:lvl1pPr>
          </a:lstStyle>
          <a:p>
            <a:r>
              <a:rPr lang="en-US"/>
              <a:t>Click to edit Master title style</a:t>
            </a:r>
          </a:p>
        </p:txBody>
      </p:sp>
      <p:sp>
        <p:nvSpPr>
          <p:cNvPr id="3" name="Text Placeholder 2"/>
          <p:cNvSpPr>
            <a:spLocks noGrp="1"/>
          </p:cNvSpPr>
          <p:nvPr>
            <p:ph type="body" idx="1"/>
          </p:nvPr>
        </p:nvSpPr>
        <p:spPr>
          <a:xfrm>
            <a:off x="1061651" y="3204115"/>
            <a:ext cx="11423808" cy="1653678"/>
          </a:xfrm>
        </p:spPr>
        <p:txBody>
          <a:bodyPr anchor="b"/>
          <a:lstStyle>
            <a:lvl1pPr marL="0" indent="0">
              <a:buNone/>
              <a:defRPr sz="2200">
                <a:solidFill>
                  <a:schemeClr val="tx1">
                    <a:tint val="75000"/>
                  </a:schemeClr>
                </a:solidFill>
              </a:defRPr>
            </a:lvl1pPr>
            <a:lvl2pPr marL="503920" indent="0">
              <a:buNone/>
              <a:defRPr sz="2000">
                <a:solidFill>
                  <a:schemeClr val="tx1">
                    <a:tint val="75000"/>
                  </a:schemeClr>
                </a:solidFill>
              </a:defRPr>
            </a:lvl2pPr>
            <a:lvl3pPr marL="1007838" indent="0">
              <a:buNone/>
              <a:defRPr sz="1800">
                <a:solidFill>
                  <a:schemeClr val="tx1">
                    <a:tint val="75000"/>
                  </a:schemeClr>
                </a:solidFill>
              </a:defRPr>
            </a:lvl3pPr>
            <a:lvl4pPr marL="1511758" indent="0">
              <a:buNone/>
              <a:defRPr sz="1500">
                <a:solidFill>
                  <a:schemeClr val="tx1">
                    <a:tint val="75000"/>
                  </a:schemeClr>
                </a:solidFill>
              </a:defRPr>
            </a:lvl4pPr>
            <a:lvl5pPr marL="2015677" indent="0">
              <a:buNone/>
              <a:defRPr sz="1500">
                <a:solidFill>
                  <a:schemeClr val="tx1">
                    <a:tint val="75000"/>
                  </a:schemeClr>
                </a:solidFill>
              </a:defRPr>
            </a:lvl5pPr>
            <a:lvl6pPr marL="2519597" indent="0">
              <a:buNone/>
              <a:defRPr sz="1500">
                <a:solidFill>
                  <a:schemeClr val="tx1">
                    <a:tint val="75000"/>
                  </a:schemeClr>
                </a:solidFill>
              </a:defRPr>
            </a:lvl6pPr>
            <a:lvl7pPr marL="3023515" indent="0">
              <a:buNone/>
              <a:defRPr sz="1500">
                <a:solidFill>
                  <a:schemeClr val="tx1">
                    <a:tint val="75000"/>
                  </a:schemeClr>
                </a:solidFill>
              </a:defRPr>
            </a:lvl7pPr>
            <a:lvl8pPr marL="3527435" indent="0">
              <a:buNone/>
              <a:defRPr sz="1500">
                <a:solidFill>
                  <a:schemeClr val="tx1">
                    <a:tint val="75000"/>
                  </a:schemeClr>
                </a:solidFill>
              </a:defRPr>
            </a:lvl8pPr>
            <a:lvl9pPr marL="4031354"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lvl="0"/>
            <a:endParaRPr lang="x-none"/>
          </a:p>
        </p:txBody>
      </p:sp>
      <p:sp>
        <p:nvSpPr>
          <p:cNvPr id="5" name="Footer Placeholder 4"/>
          <p:cNvSpPr>
            <a:spLocks noGrp="1"/>
          </p:cNvSpPr>
          <p:nvPr>
            <p:ph type="ftr" sz="quarter" idx="11"/>
          </p:nvPr>
        </p:nvSpPr>
        <p:spPr/>
        <p:txBody>
          <a:bodyPr/>
          <a:lstStyle/>
          <a:p>
            <a:pPr lvl="0"/>
            <a:endParaRPr lang="x-none"/>
          </a:p>
        </p:txBody>
      </p:sp>
      <p:sp>
        <p:nvSpPr>
          <p:cNvPr id="6" name="Slide Number Placeholder 5"/>
          <p:cNvSpPr>
            <a:spLocks noGrp="1"/>
          </p:cNvSpPr>
          <p:nvPr>
            <p:ph type="sldNum" sz="quarter" idx="12"/>
          </p:nvPr>
        </p:nvSpPr>
        <p:spPr/>
        <p:txBody>
          <a:bodyPr/>
          <a:lstStyle/>
          <a:p>
            <a:pPr lvl="0"/>
            <a:fld id="{E0C8A010-05E0-4B4A-9F88-070360AB6871}" type="slidenum">
              <a:rPr lang="en-US" smtClean="0"/>
              <a:t>‹#›</a:t>
            </a:fld>
            <a:endParaRPr lang="en-US"/>
          </a:p>
        </p:txBody>
      </p:sp>
    </p:spTree>
    <p:extLst>
      <p:ext uri="{BB962C8B-B14F-4D97-AF65-F5344CB8AC3E}">
        <p14:creationId xmlns:p14="http://schemas.microsoft.com/office/powerpoint/2010/main" val="1633694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39658" y="1944168"/>
            <a:ext cx="6556557"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20211" y="1944168"/>
            <a:ext cx="6556557" cy="5500013"/>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lvl="0"/>
            <a:endParaRPr lang="x-none"/>
          </a:p>
        </p:txBody>
      </p:sp>
      <p:sp>
        <p:nvSpPr>
          <p:cNvPr id="6" name="Footer Placeholder 5"/>
          <p:cNvSpPr>
            <a:spLocks noGrp="1"/>
          </p:cNvSpPr>
          <p:nvPr>
            <p:ph type="ftr" sz="quarter" idx="11"/>
          </p:nvPr>
        </p:nvSpPr>
        <p:spPr/>
        <p:txBody>
          <a:bodyPr/>
          <a:lstStyle/>
          <a:p>
            <a:pPr lvl="0"/>
            <a:endParaRPr lang="x-none"/>
          </a:p>
        </p:txBody>
      </p:sp>
      <p:sp>
        <p:nvSpPr>
          <p:cNvPr id="7" name="Slide Number Placeholder 6"/>
          <p:cNvSpPr>
            <a:spLocks noGrp="1"/>
          </p:cNvSpPr>
          <p:nvPr>
            <p:ph type="sldNum" sz="quarter" idx="12"/>
          </p:nvPr>
        </p:nvSpPr>
        <p:spPr/>
        <p:txBody>
          <a:bodyPr/>
          <a:lstStyle/>
          <a:p>
            <a:pPr lvl="0"/>
            <a:fld id="{9211E459-2233-408C-AB87-ED74C9186F17}" type="slidenum">
              <a:rPr lang="en-US" smtClean="0"/>
              <a:t>‹#›</a:t>
            </a:fld>
            <a:endParaRPr lang="en-US"/>
          </a:p>
        </p:txBody>
      </p:sp>
    </p:spTree>
    <p:extLst>
      <p:ext uri="{BB962C8B-B14F-4D97-AF65-F5344CB8AC3E}">
        <p14:creationId xmlns:p14="http://schemas.microsoft.com/office/powerpoint/2010/main" val="3019552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1989" y="302737"/>
            <a:ext cx="12095798" cy="125994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1989" y="1692179"/>
            <a:ext cx="5938235"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a:t>Click to edit Master text styles</a:t>
            </a:r>
          </a:p>
        </p:txBody>
      </p:sp>
      <p:sp>
        <p:nvSpPr>
          <p:cNvPr id="4" name="Content Placeholder 3"/>
          <p:cNvSpPr>
            <a:spLocks noGrp="1"/>
          </p:cNvSpPr>
          <p:nvPr>
            <p:ph sz="half" idx="2"/>
          </p:nvPr>
        </p:nvSpPr>
        <p:spPr>
          <a:xfrm>
            <a:off x="671989" y="2397398"/>
            <a:ext cx="5938235"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27220" y="1692179"/>
            <a:ext cx="5940567" cy="705219"/>
          </a:xfrm>
        </p:spPr>
        <p:txBody>
          <a:bodyPr anchor="b"/>
          <a:lstStyle>
            <a:lvl1pPr marL="0" indent="0">
              <a:buNone/>
              <a:defRPr sz="2600" b="1"/>
            </a:lvl1pPr>
            <a:lvl2pPr marL="503920" indent="0">
              <a:buNone/>
              <a:defRPr sz="2200" b="1"/>
            </a:lvl2pPr>
            <a:lvl3pPr marL="1007838" indent="0">
              <a:buNone/>
              <a:defRPr sz="2000" b="1"/>
            </a:lvl3pPr>
            <a:lvl4pPr marL="1511758" indent="0">
              <a:buNone/>
              <a:defRPr sz="1800" b="1"/>
            </a:lvl4pPr>
            <a:lvl5pPr marL="2015677" indent="0">
              <a:buNone/>
              <a:defRPr sz="1800" b="1"/>
            </a:lvl5pPr>
            <a:lvl6pPr marL="2519597" indent="0">
              <a:buNone/>
              <a:defRPr sz="1800" b="1"/>
            </a:lvl6pPr>
            <a:lvl7pPr marL="3023515" indent="0">
              <a:buNone/>
              <a:defRPr sz="1800" b="1"/>
            </a:lvl7pPr>
            <a:lvl8pPr marL="3527435" indent="0">
              <a:buNone/>
              <a:defRPr sz="1800" b="1"/>
            </a:lvl8pPr>
            <a:lvl9pPr marL="4031354"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827220" y="2397398"/>
            <a:ext cx="5940567" cy="4355563"/>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lvl="0"/>
            <a:endParaRPr lang="x-none"/>
          </a:p>
        </p:txBody>
      </p:sp>
      <p:sp>
        <p:nvSpPr>
          <p:cNvPr id="8" name="Footer Placeholder 7"/>
          <p:cNvSpPr>
            <a:spLocks noGrp="1"/>
          </p:cNvSpPr>
          <p:nvPr>
            <p:ph type="ftr" sz="quarter" idx="11"/>
          </p:nvPr>
        </p:nvSpPr>
        <p:spPr/>
        <p:txBody>
          <a:bodyPr/>
          <a:lstStyle/>
          <a:p>
            <a:pPr lvl="0"/>
            <a:endParaRPr lang="x-none"/>
          </a:p>
        </p:txBody>
      </p:sp>
      <p:sp>
        <p:nvSpPr>
          <p:cNvPr id="9" name="Slide Number Placeholder 8"/>
          <p:cNvSpPr>
            <a:spLocks noGrp="1"/>
          </p:cNvSpPr>
          <p:nvPr>
            <p:ph type="sldNum" sz="quarter" idx="12"/>
          </p:nvPr>
        </p:nvSpPr>
        <p:spPr/>
        <p:txBody>
          <a:bodyPr/>
          <a:lstStyle/>
          <a:p>
            <a:pPr lvl="0"/>
            <a:fld id="{0476FDF8-9548-4FF5-8815-9EC998CA1CD9}" type="slidenum">
              <a:rPr lang="en-US" smtClean="0"/>
              <a:t>‹#›</a:t>
            </a:fld>
            <a:endParaRPr lang="en-US"/>
          </a:p>
        </p:txBody>
      </p:sp>
    </p:spTree>
    <p:extLst>
      <p:ext uri="{BB962C8B-B14F-4D97-AF65-F5344CB8AC3E}">
        <p14:creationId xmlns:p14="http://schemas.microsoft.com/office/powerpoint/2010/main" val="1957438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lvl="0"/>
            <a:endParaRPr lang="x-none"/>
          </a:p>
        </p:txBody>
      </p:sp>
      <p:sp>
        <p:nvSpPr>
          <p:cNvPr id="4" name="Footer Placeholder 3"/>
          <p:cNvSpPr>
            <a:spLocks noGrp="1"/>
          </p:cNvSpPr>
          <p:nvPr>
            <p:ph type="ftr" sz="quarter" idx="11"/>
          </p:nvPr>
        </p:nvSpPr>
        <p:spPr/>
        <p:txBody>
          <a:bodyPr/>
          <a:lstStyle/>
          <a:p>
            <a:pPr lvl="0"/>
            <a:endParaRPr lang="x-none"/>
          </a:p>
        </p:txBody>
      </p:sp>
      <p:sp>
        <p:nvSpPr>
          <p:cNvPr id="5" name="Slide Number Placeholder 4"/>
          <p:cNvSpPr>
            <a:spLocks noGrp="1"/>
          </p:cNvSpPr>
          <p:nvPr>
            <p:ph type="sldNum" sz="quarter" idx="12"/>
          </p:nvPr>
        </p:nvSpPr>
        <p:spPr/>
        <p:txBody>
          <a:bodyPr/>
          <a:lstStyle/>
          <a:p>
            <a:pPr lvl="0"/>
            <a:fld id="{0562C4E7-1B9C-4B00-B61D-94DE77934511}" type="slidenum">
              <a:rPr lang="en-US" smtClean="0"/>
              <a:t>‹#›</a:t>
            </a:fld>
            <a:endParaRPr lang="en-US"/>
          </a:p>
        </p:txBody>
      </p:sp>
    </p:spTree>
    <p:extLst>
      <p:ext uri="{BB962C8B-B14F-4D97-AF65-F5344CB8AC3E}">
        <p14:creationId xmlns:p14="http://schemas.microsoft.com/office/powerpoint/2010/main" val="221012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lvl="0"/>
            <a:endParaRPr lang="x-none"/>
          </a:p>
        </p:txBody>
      </p:sp>
      <p:sp>
        <p:nvSpPr>
          <p:cNvPr id="3" name="Footer Placeholder 2"/>
          <p:cNvSpPr>
            <a:spLocks noGrp="1"/>
          </p:cNvSpPr>
          <p:nvPr>
            <p:ph type="ftr" sz="quarter" idx="11"/>
          </p:nvPr>
        </p:nvSpPr>
        <p:spPr/>
        <p:txBody>
          <a:bodyPr/>
          <a:lstStyle/>
          <a:p>
            <a:pPr lvl="0"/>
            <a:endParaRPr lang="x-none"/>
          </a:p>
        </p:txBody>
      </p:sp>
      <p:sp>
        <p:nvSpPr>
          <p:cNvPr id="4" name="Slide Number Placeholder 3"/>
          <p:cNvSpPr>
            <a:spLocks noGrp="1"/>
          </p:cNvSpPr>
          <p:nvPr>
            <p:ph type="sldNum" sz="quarter" idx="12"/>
          </p:nvPr>
        </p:nvSpPr>
        <p:spPr/>
        <p:txBody>
          <a:bodyPr/>
          <a:lstStyle/>
          <a:p>
            <a:pPr lvl="0"/>
            <a:fld id="{6E143C8D-E05F-490B-8641-F7896AB5CAD8}" type="slidenum">
              <a:rPr lang="en-US" smtClean="0"/>
              <a:t>‹#›</a:t>
            </a:fld>
            <a:endParaRPr lang="en-US"/>
          </a:p>
        </p:txBody>
      </p:sp>
    </p:spTree>
    <p:extLst>
      <p:ext uri="{BB962C8B-B14F-4D97-AF65-F5344CB8AC3E}">
        <p14:creationId xmlns:p14="http://schemas.microsoft.com/office/powerpoint/2010/main" val="291534157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1991" y="300988"/>
            <a:ext cx="4421593" cy="1280945"/>
          </a:xfrm>
        </p:spPr>
        <p:txBody>
          <a:bodyPr anchor="b"/>
          <a:lstStyle>
            <a:lvl1pPr algn="l">
              <a:defRPr sz="2200" b="1"/>
            </a:lvl1pPr>
          </a:lstStyle>
          <a:p>
            <a:r>
              <a:rPr lang="en-US"/>
              <a:t>Click to edit Master title style</a:t>
            </a:r>
          </a:p>
        </p:txBody>
      </p:sp>
      <p:sp>
        <p:nvSpPr>
          <p:cNvPr id="3" name="Content Placeholder 2"/>
          <p:cNvSpPr>
            <a:spLocks noGrp="1"/>
          </p:cNvSpPr>
          <p:nvPr>
            <p:ph idx="1"/>
          </p:nvPr>
        </p:nvSpPr>
        <p:spPr>
          <a:xfrm>
            <a:off x="5254582" y="300990"/>
            <a:ext cx="7513207" cy="6451973"/>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1991" y="1581934"/>
            <a:ext cx="4421593" cy="5171028"/>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x-none"/>
          </a:p>
        </p:txBody>
      </p:sp>
      <p:sp>
        <p:nvSpPr>
          <p:cNvPr id="6" name="Footer Placeholder 5"/>
          <p:cNvSpPr>
            <a:spLocks noGrp="1"/>
          </p:cNvSpPr>
          <p:nvPr>
            <p:ph type="ftr" sz="quarter" idx="11"/>
          </p:nvPr>
        </p:nvSpPr>
        <p:spPr/>
        <p:txBody>
          <a:bodyPr/>
          <a:lstStyle/>
          <a:p>
            <a:pPr lvl="0"/>
            <a:endParaRPr lang="x-none"/>
          </a:p>
        </p:txBody>
      </p:sp>
      <p:sp>
        <p:nvSpPr>
          <p:cNvPr id="7" name="Slide Number Placeholder 6"/>
          <p:cNvSpPr>
            <a:spLocks noGrp="1"/>
          </p:cNvSpPr>
          <p:nvPr>
            <p:ph type="sldNum" sz="quarter" idx="12"/>
          </p:nvPr>
        </p:nvSpPr>
        <p:spPr/>
        <p:txBody>
          <a:bodyPr/>
          <a:lstStyle/>
          <a:p>
            <a:pPr lvl="0"/>
            <a:fld id="{96085A2C-334C-4FAA-AE68-18A04ADCB6BE}" type="slidenum">
              <a:rPr lang="en-US" smtClean="0"/>
              <a:t>‹#›</a:t>
            </a:fld>
            <a:endParaRPr lang="en-US"/>
          </a:p>
        </p:txBody>
      </p:sp>
    </p:spTree>
    <p:extLst>
      <p:ext uri="{BB962C8B-B14F-4D97-AF65-F5344CB8AC3E}">
        <p14:creationId xmlns:p14="http://schemas.microsoft.com/office/powerpoint/2010/main" val="2423639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634291" y="5291772"/>
            <a:ext cx="8063865" cy="624724"/>
          </a:xfrm>
        </p:spPr>
        <p:txBody>
          <a:bodyPr anchor="b"/>
          <a:lstStyle>
            <a:lvl1pPr algn="l">
              <a:defRPr sz="2200" b="1"/>
            </a:lvl1pPr>
          </a:lstStyle>
          <a:p>
            <a:r>
              <a:rPr lang="en-US"/>
              <a:t>Click to edit Master title style</a:t>
            </a:r>
          </a:p>
        </p:txBody>
      </p:sp>
      <p:sp>
        <p:nvSpPr>
          <p:cNvPr id="3" name="Picture Placeholder 2"/>
          <p:cNvSpPr>
            <a:spLocks noGrp="1"/>
          </p:cNvSpPr>
          <p:nvPr>
            <p:ph type="pic" idx="1"/>
          </p:nvPr>
        </p:nvSpPr>
        <p:spPr>
          <a:xfrm>
            <a:off x="2634291" y="675472"/>
            <a:ext cx="8063865" cy="4535805"/>
          </a:xfrm>
        </p:spPr>
        <p:txBody>
          <a:bodyPr/>
          <a:lstStyle>
            <a:lvl1pPr marL="0" indent="0">
              <a:buNone/>
              <a:defRPr sz="3500"/>
            </a:lvl1pPr>
            <a:lvl2pPr marL="503920" indent="0">
              <a:buNone/>
              <a:defRPr sz="3100"/>
            </a:lvl2pPr>
            <a:lvl3pPr marL="1007838" indent="0">
              <a:buNone/>
              <a:defRPr sz="2600"/>
            </a:lvl3pPr>
            <a:lvl4pPr marL="1511758" indent="0">
              <a:buNone/>
              <a:defRPr sz="2200"/>
            </a:lvl4pPr>
            <a:lvl5pPr marL="2015677" indent="0">
              <a:buNone/>
              <a:defRPr sz="2200"/>
            </a:lvl5pPr>
            <a:lvl6pPr marL="2519597" indent="0">
              <a:buNone/>
              <a:defRPr sz="2200"/>
            </a:lvl6pPr>
            <a:lvl7pPr marL="3023515" indent="0">
              <a:buNone/>
              <a:defRPr sz="2200"/>
            </a:lvl7pPr>
            <a:lvl8pPr marL="3527435" indent="0">
              <a:buNone/>
              <a:defRPr sz="2200"/>
            </a:lvl8pPr>
            <a:lvl9pPr marL="4031354" indent="0">
              <a:buNone/>
              <a:defRPr sz="2200"/>
            </a:lvl9pPr>
          </a:lstStyle>
          <a:p>
            <a:endParaRPr lang="en-US"/>
          </a:p>
        </p:txBody>
      </p:sp>
      <p:sp>
        <p:nvSpPr>
          <p:cNvPr id="4" name="Text Placeholder 3"/>
          <p:cNvSpPr>
            <a:spLocks noGrp="1"/>
          </p:cNvSpPr>
          <p:nvPr>
            <p:ph type="body" sz="half" idx="2"/>
          </p:nvPr>
        </p:nvSpPr>
        <p:spPr>
          <a:xfrm>
            <a:off x="2634291" y="5916497"/>
            <a:ext cx="8063865" cy="887211"/>
          </a:xfrm>
        </p:spPr>
        <p:txBody>
          <a:bodyPr/>
          <a:lstStyle>
            <a:lvl1pPr marL="0" indent="0">
              <a:buNone/>
              <a:defRPr sz="1500"/>
            </a:lvl1pPr>
            <a:lvl2pPr marL="503920" indent="0">
              <a:buNone/>
              <a:defRPr sz="1300"/>
            </a:lvl2pPr>
            <a:lvl3pPr marL="1007838" indent="0">
              <a:buNone/>
              <a:defRPr sz="1100"/>
            </a:lvl3pPr>
            <a:lvl4pPr marL="1511758" indent="0">
              <a:buNone/>
              <a:defRPr sz="1000"/>
            </a:lvl4pPr>
            <a:lvl5pPr marL="2015677" indent="0">
              <a:buNone/>
              <a:defRPr sz="1000"/>
            </a:lvl5pPr>
            <a:lvl6pPr marL="2519597" indent="0">
              <a:buNone/>
              <a:defRPr sz="1000"/>
            </a:lvl6pPr>
            <a:lvl7pPr marL="3023515" indent="0">
              <a:buNone/>
              <a:defRPr sz="1000"/>
            </a:lvl7pPr>
            <a:lvl8pPr marL="3527435" indent="0">
              <a:buNone/>
              <a:defRPr sz="1000"/>
            </a:lvl8pPr>
            <a:lvl9pPr marL="403135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lvl="0"/>
            <a:endParaRPr lang="x-none"/>
          </a:p>
        </p:txBody>
      </p:sp>
      <p:sp>
        <p:nvSpPr>
          <p:cNvPr id="6" name="Footer Placeholder 5"/>
          <p:cNvSpPr>
            <a:spLocks noGrp="1"/>
          </p:cNvSpPr>
          <p:nvPr>
            <p:ph type="ftr" sz="quarter" idx="11"/>
          </p:nvPr>
        </p:nvSpPr>
        <p:spPr/>
        <p:txBody>
          <a:bodyPr/>
          <a:lstStyle/>
          <a:p>
            <a:pPr lvl="0"/>
            <a:endParaRPr lang="x-none"/>
          </a:p>
        </p:txBody>
      </p:sp>
      <p:sp>
        <p:nvSpPr>
          <p:cNvPr id="7" name="Slide Number Placeholder 6"/>
          <p:cNvSpPr>
            <a:spLocks noGrp="1"/>
          </p:cNvSpPr>
          <p:nvPr>
            <p:ph type="sldNum" sz="quarter" idx="12"/>
          </p:nvPr>
        </p:nvSpPr>
        <p:spPr/>
        <p:txBody>
          <a:bodyPr/>
          <a:lstStyle/>
          <a:p>
            <a:pPr lvl="0"/>
            <a:fld id="{3100F967-D033-4C87-8A8D-22794482545F}" type="slidenum">
              <a:rPr lang="en-US" smtClean="0"/>
              <a:t>‹#›</a:t>
            </a:fld>
            <a:endParaRPr lang="en-US"/>
          </a:p>
        </p:txBody>
      </p:sp>
    </p:spTree>
    <p:extLst>
      <p:ext uri="{BB962C8B-B14F-4D97-AF65-F5344CB8AC3E}">
        <p14:creationId xmlns:p14="http://schemas.microsoft.com/office/powerpoint/2010/main" val="859604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1989" y="302737"/>
            <a:ext cx="12095798" cy="1259946"/>
          </a:xfrm>
          <a:prstGeom prst="rect">
            <a:avLst/>
          </a:prstGeom>
        </p:spPr>
        <p:txBody>
          <a:bodyPr vert="horz" lIns="100783" tIns="50392" rIns="100783" bIns="50392" rtlCol="0" anchor="ctr">
            <a:normAutofit/>
          </a:bodyPr>
          <a:lstStyle/>
          <a:p>
            <a:r>
              <a:rPr lang="en-US"/>
              <a:t>Click to edit Master title style</a:t>
            </a:r>
          </a:p>
        </p:txBody>
      </p:sp>
      <p:sp>
        <p:nvSpPr>
          <p:cNvPr id="3" name="Text Placeholder 2"/>
          <p:cNvSpPr>
            <a:spLocks noGrp="1"/>
          </p:cNvSpPr>
          <p:nvPr>
            <p:ph type="body" idx="1"/>
          </p:nvPr>
        </p:nvSpPr>
        <p:spPr>
          <a:xfrm>
            <a:off x="671989" y="1763926"/>
            <a:ext cx="12095798" cy="4989036"/>
          </a:xfrm>
          <a:prstGeom prst="rect">
            <a:avLst/>
          </a:prstGeom>
        </p:spPr>
        <p:txBody>
          <a:bodyPr vert="horz" lIns="100783" tIns="50392" rIns="100783" bIns="5039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71988" y="7006701"/>
            <a:ext cx="3135948" cy="402483"/>
          </a:xfrm>
          <a:prstGeom prst="rect">
            <a:avLst/>
          </a:prstGeom>
        </p:spPr>
        <p:txBody>
          <a:bodyPr vert="horz" lIns="100783" tIns="50392" rIns="100783" bIns="50392" rtlCol="0" anchor="ctr"/>
          <a:lstStyle>
            <a:lvl1pPr algn="l">
              <a:defRPr sz="1300">
                <a:solidFill>
                  <a:schemeClr val="tx1">
                    <a:tint val="75000"/>
                  </a:schemeClr>
                </a:solidFill>
              </a:defRPr>
            </a:lvl1pPr>
          </a:lstStyle>
          <a:p>
            <a:pPr lvl="0"/>
            <a:endParaRPr lang="x-none"/>
          </a:p>
        </p:txBody>
      </p:sp>
      <p:sp>
        <p:nvSpPr>
          <p:cNvPr id="5" name="Footer Placeholder 4"/>
          <p:cNvSpPr>
            <a:spLocks noGrp="1"/>
          </p:cNvSpPr>
          <p:nvPr>
            <p:ph type="ftr" sz="quarter" idx="3"/>
          </p:nvPr>
        </p:nvSpPr>
        <p:spPr>
          <a:xfrm>
            <a:off x="4591924" y="7006701"/>
            <a:ext cx="4255929" cy="402483"/>
          </a:xfrm>
          <a:prstGeom prst="rect">
            <a:avLst/>
          </a:prstGeom>
        </p:spPr>
        <p:txBody>
          <a:bodyPr vert="horz" lIns="100783" tIns="50392" rIns="100783" bIns="50392" rtlCol="0" anchor="ctr"/>
          <a:lstStyle>
            <a:lvl1pPr algn="ctr">
              <a:defRPr sz="1300">
                <a:solidFill>
                  <a:schemeClr val="tx1">
                    <a:tint val="75000"/>
                  </a:schemeClr>
                </a:solidFill>
              </a:defRPr>
            </a:lvl1pPr>
          </a:lstStyle>
          <a:p>
            <a:pPr lvl="0"/>
            <a:endParaRPr lang="x-none"/>
          </a:p>
        </p:txBody>
      </p:sp>
      <p:sp>
        <p:nvSpPr>
          <p:cNvPr id="6" name="Slide Number Placeholder 5"/>
          <p:cNvSpPr>
            <a:spLocks noGrp="1"/>
          </p:cNvSpPr>
          <p:nvPr>
            <p:ph type="sldNum" sz="quarter" idx="4"/>
          </p:nvPr>
        </p:nvSpPr>
        <p:spPr>
          <a:xfrm>
            <a:off x="9631839" y="7006701"/>
            <a:ext cx="3135948" cy="402483"/>
          </a:xfrm>
          <a:prstGeom prst="rect">
            <a:avLst/>
          </a:prstGeom>
        </p:spPr>
        <p:txBody>
          <a:bodyPr vert="horz" lIns="100783" tIns="50392" rIns="100783" bIns="50392" rtlCol="0" anchor="ctr"/>
          <a:lstStyle>
            <a:lvl1pPr algn="r">
              <a:defRPr sz="1300">
                <a:solidFill>
                  <a:schemeClr val="tx1">
                    <a:tint val="75000"/>
                  </a:schemeClr>
                </a:solidFill>
              </a:defRPr>
            </a:lvl1pPr>
          </a:lstStyle>
          <a:p>
            <a:pPr lvl="0"/>
            <a:fld id="{C5405943-9598-47E2-88F9-CE9D5DC72DF5}" type="slidenum">
              <a:rPr lang="en-US" smtClean="0"/>
              <a:t>‹#›</a:t>
            </a:fld>
            <a:endParaRPr lang="en-US"/>
          </a:p>
        </p:txBody>
      </p:sp>
    </p:spTree>
    <p:extLst>
      <p:ext uri="{BB962C8B-B14F-4D97-AF65-F5344CB8AC3E}">
        <p14:creationId xmlns:p14="http://schemas.microsoft.com/office/powerpoint/2010/main" val="17474891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1007838" rtl="0" eaLnBrk="1" latinLnBrk="0" hangingPunct="1">
        <a:spcBef>
          <a:spcPct val="0"/>
        </a:spcBef>
        <a:buNone/>
        <a:defRPr sz="4900" kern="1200">
          <a:solidFill>
            <a:schemeClr val="tx1"/>
          </a:solidFill>
          <a:latin typeface="+mj-lt"/>
          <a:ea typeface="+mj-ea"/>
          <a:cs typeface="+mj-cs"/>
        </a:defRPr>
      </a:lvl1pPr>
    </p:titleStyle>
    <p:bodyStyle>
      <a:lvl1pPr marL="377940" indent="-377940" algn="l" defTabSz="1007838" rtl="0" eaLnBrk="1" latinLnBrk="0" hangingPunct="1">
        <a:spcBef>
          <a:spcPct val="20000"/>
        </a:spcBef>
        <a:buFont typeface="Arial" pitchFamily="34" charset="0"/>
        <a:buChar char="•"/>
        <a:defRPr sz="3500" kern="1200">
          <a:solidFill>
            <a:schemeClr val="tx1"/>
          </a:solidFill>
          <a:latin typeface="+mn-lt"/>
          <a:ea typeface="+mn-ea"/>
          <a:cs typeface="+mn-cs"/>
        </a:defRPr>
      </a:lvl1pPr>
      <a:lvl2pPr marL="818869" indent="-314949" algn="l" defTabSz="1007838" rtl="0" eaLnBrk="1" latinLnBrk="0" hangingPunct="1">
        <a:spcBef>
          <a:spcPct val="20000"/>
        </a:spcBef>
        <a:buFont typeface="Arial" pitchFamily="34" charset="0"/>
        <a:buChar char="–"/>
        <a:defRPr sz="3100" kern="1200">
          <a:solidFill>
            <a:schemeClr val="tx1"/>
          </a:solidFill>
          <a:latin typeface="+mn-lt"/>
          <a:ea typeface="+mn-ea"/>
          <a:cs typeface="+mn-cs"/>
        </a:defRPr>
      </a:lvl2pPr>
      <a:lvl3pPr marL="1259799" indent="-251960" algn="l" defTabSz="1007838" rtl="0" eaLnBrk="1" latinLnBrk="0" hangingPunct="1">
        <a:spcBef>
          <a:spcPct val="20000"/>
        </a:spcBef>
        <a:buFont typeface="Arial" pitchFamily="34" charset="0"/>
        <a:buChar char="•"/>
        <a:defRPr sz="2600" kern="1200">
          <a:solidFill>
            <a:schemeClr val="tx1"/>
          </a:solidFill>
          <a:latin typeface="+mn-lt"/>
          <a:ea typeface="+mn-ea"/>
          <a:cs typeface="+mn-cs"/>
        </a:defRPr>
      </a:lvl3pPr>
      <a:lvl4pPr marL="176371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26763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5pPr>
      <a:lvl6pPr marL="2771557"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275476"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779395"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283314" indent="-251960" algn="l" defTabSz="1007838"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07838" rtl="0" eaLnBrk="1" latinLnBrk="0" hangingPunct="1">
        <a:defRPr sz="2000" kern="1200">
          <a:solidFill>
            <a:schemeClr val="tx1"/>
          </a:solidFill>
          <a:latin typeface="+mn-lt"/>
          <a:ea typeface="+mn-ea"/>
          <a:cs typeface="+mn-cs"/>
        </a:defRPr>
      </a:lvl1pPr>
      <a:lvl2pPr marL="503920" algn="l" defTabSz="1007838" rtl="0" eaLnBrk="1" latinLnBrk="0" hangingPunct="1">
        <a:defRPr sz="2000" kern="1200">
          <a:solidFill>
            <a:schemeClr val="tx1"/>
          </a:solidFill>
          <a:latin typeface="+mn-lt"/>
          <a:ea typeface="+mn-ea"/>
          <a:cs typeface="+mn-cs"/>
        </a:defRPr>
      </a:lvl2pPr>
      <a:lvl3pPr marL="1007838" algn="l" defTabSz="1007838" rtl="0" eaLnBrk="1" latinLnBrk="0" hangingPunct="1">
        <a:defRPr sz="2000" kern="1200">
          <a:solidFill>
            <a:schemeClr val="tx1"/>
          </a:solidFill>
          <a:latin typeface="+mn-lt"/>
          <a:ea typeface="+mn-ea"/>
          <a:cs typeface="+mn-cs"/>
        </a:defRPr>
      </a:lvl3pPr>
      <a:lvl4pPr marL="1511758" algn="l" defTabSz="1007838" rtl="0" eaLnBrk="1" latinLnBrk="0" hangingPunct="1">
        <a:defRPr sz="2000" kern="1200">
          <a:solidFill>
            <a:schemeClr val="tx1"/>
          </a:solidFill>
          <a:latin typeface="+mn-lt"/>
          <a:ea typeface="+mn-ea"/>
          <a:cs typeface="+mn-cs"/>
        </a:defRPr>
      </a:lvl4pPr>
      <a:lvl5pPr marL="2015677" algn="l" defTabSz="1007838" rtl="0" eaLnBrk="1" latinLnBrk="0" hangingPunct="1">
        <a:defRPr sz="2000" kern="1200">
          <a:solidFill>
            <a:schemeClr val="tx1"/>
          </a:solidFill>
          <a:latin typeface="+mn-lt"/>
          <a:ea typeface="+mn-ea"/>
          <a:cs typeface="+mn-cs"/>
        </a:defRPr>
      </a:lvl5pPr>
      <a:lvl6pPr marL="2519597" algn="l" defTabSz="1007838" rtl="0" eaLnBrk="1" latinLnBrk="0" hangingPunct="1">
        <a:defRPr sz="2000" kern="1200">
          <a:solidFill>
            <a:schemeClr val="tx1"/>
          </a:solidFill>
          <a:latin typeface="+mn-lt"/>
          <a:ea typeface="+mn-ea"/>
          <a:cs typeface="+mn-cs"/>
        </a:defRPr>
      </a:lvl6pPr>
      <a:lvl7pPr marL="3023515" algn="l" defTabSz="1007838" rtl="0" eaLnBrk="1" latinLnBrk="0" hangingPunct="1">
        <a:defRPr sz="2000" kern="1200">
          <a:solidFill>
            <a:schemeClr val="tx1"/>
          </a:solidFill>
          <a:latin typeface="+mn-lt"/>
          <a:ea typeface="+mn-ea"/>
          <a:cs typeface="+mn-cs"/>
        </a:defRPr>
      </a:lvl7pPr>
      <a:lvl8pPr marL="3527435" algn="l" defTabSz="1007838" rtl="0" eaLnBrk="1" latinLnBrk="0" hangingPunct="1">
        <a:defRPr sz="2000" kern="1200">
          <a:solidFill>
            <a:schemeClr val="tx1"/>
          </a:solidFill>
          <a:latin typeface="+mn-lt"/>
          <a:ea typeface="+mn-ea"/>
          <a:cs typeface="+mn-cs"/>
        </a:defRPr>
      </a:lvl8pPr>
      <a:lvl9pPr marL="4031354" algn="l" defTabSz="1007838"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7.wdp"/></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9.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0.wdp"/></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3" name="Title 2"/>
          <p:cNvSpPr txBox="1">
            <a:spLocks noGrp="1"/>
          </p:cNvSpPr>
          <p:nvPr>
            <p:ph type="title"/>
          </p:nvPr>
        </p:nvSpPr>
        <p:spPr>
          <a:xfrm>
            <a:off x="2183606" y="2781776"/>
            <a:ext cx="9072563" cy="1868011"/>
          </a:xfrm>
        </p:spPr>
        <p:txBody>
          <a:bodyPr>
            <a:normAutofit fontScale="90000"/>
          </a:bodyPr>
          <a:lstStyle/>
          <a:p>
            <a:pPr lvl="0"/>
            <a:r>
              <a:rPr lang="x-none" dirty="0"/>
              <a:t>THE PSYCHOLOGY </a:t>
            </a:r>
            <a:br>
              <a:rPr lang="x-none" dirty="0"/>
            </a:br>
            <a:r>
              <a:rPr lang="x-none" dirty="0"/>
              <a:t>OF USABLE THINGS</a:t>
            </a:r>
            <a:br>
              <a:rPr lang="x-none" dirty="0"/>
            </a:br>
            <a:endParaRPr lang="x-none" dirty="0"/>
          </a:p>
        </p:txBody>
      </p:sp>
      <p:sp>
        <p:nvSpPr>
          <p:cNvPr id="2" name="Text Placeholder 1"/>
          <p:cNvSpPr txBox="1">
            <a:spLocks noGrp="1"/>
          </p:cNvSpPr>
          <p:nvPr>
            <p:ph idx="1"/>
          </p:nvPr>
        </p:nvSpPr>
        <p:spPr>
          <a:xfrm>
            <a:off x="671988" y="1884152"/>
            <a:ext cx="12095798" cy="655424"/>
          </a:xfrm>
        </p:spPr>
        <p:txBody>
          <a:bodyPr>
            <a:normAutofit/>
          </a:bodyPr>
          <a:lstStyle/>
          <a:p>
            <a:pPr marL="0" indent="0" algn="ctr">
              <a:buNone/>
            </a:pPr>
            <a:r>
              <a:rPr lang="x-none" dirty="0"/>
              <a:t>Human Computer Interaction</a:t>
            </a:r>
          </a:p>
        </p:txBody>
      </p:sp>
      <p:sp>
        <p:nvSpPr>
          <p:cNvPr id="4" name="Text Placeholder 3"/>
          <p:cNvSpPr txBox="1">
            <a:spLocks noGrp="1"/>
          </p:cNvSpPr>
          <p:nvPr>
            <p:ph type="body" idx="4294967295"/>
          </p:nvPr>
        </p:nvSpPr>
        <p:spPr>
          <a:xfrm>
            <a:off x="5878513" y="4649787"/>
            <a:ext cx="7561262" cy="569912"/>
          </a:xfrm>
        </p:spPr>
        <p:txBody>
          <a:bodyPr>
            <a:normAutofit fontScale="92500" lnSpcReduction="10000"/>
          </a:bodyPr>
          <a:lstStyle/>
          <a:p>
            <a:pPr marL="0" indent="0" algn="ctr">
              <a:buNone/>
            </a:pPr>
            <a:r>
              <a:rPr lang="en-US"/>
              <a:t>Hoan Ng</a:t>
            </a:r>
            <a:endParaRPr lang="x-none"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page9">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spAutoFit/>
          </a:bodyPr>
          <a:lstStyle/>
          <a:p>
            <a:pPr lvl="0"/>
            <a:r>
              <a:rPr lang="x-none" dirty="0"/>
              <a:t>Ah, there it is! Well-hidden</a:t>
            </a:r>
          </a:p>
        </p:txBody>
      </p:sp>
      <p:sp>
        <p:nvSpPr>
          <p:cNvPr id="5" name="Content Placeholder 4">
            <a:extLst>
              <a:ext uri="{FF2B5EF4-FFF2-40B4-BE49-F238E27FC236}">
                <a16:creationId xmlns:a16="http://schemas.microsoft.com/office/drawing/2014/main" id="{D57DB14A-1640-4F5D-A207-E68170CFDEA7}"/>
              </a:ext>
            </a:extLst>
          </p:cNvPr>
          <p:cNvSpPr>
            <a:spLocks noGrp="1"/>
          </p:cNvSpPr>
          <p:nvPr>
            <p:ph idx="1"/>
          </p:nvPr>
        </p:nvSpPr>
        <p:spPr/>
        <p:txBody>
          <a:bodyPr/>
          <a:lstStyle/>
          <a:p>
            <a:endParaRPr lang="en-US"/>
          </a:p>
        </p:txBody>
      </p:sp>
      <p:pic>
        <p:nvPicPr>
          <p:cNvPr id="3"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35000"/>
                    </a14:imgEffect>
                  </a14:imgLayer>
                </a14:imgProps>
              </a:ext>
            </a:extLst>
          </a:blip>
          <a:srcRect/>
          <a:stretch>
            <a:fillRect/>
          </a:stretch>
        </p:blipFill>
        <p:spPr>
          <a:xfrm>
            <a:off x="3299575" y="1440000"/>
            <a:ext cx="6867360" cy="504828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design?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835785" y="1788647"/>
            <a:ext cx="9197976" cy="5165558"/>
          </a:xfrm>
          <a:prstGeom prst="rect">
            <a:avLst/>
          </a:prstGeom>
        </p:spPr>
      </p:pic>
    </p:spTree>
    <p:extLst>
      <p:ext uri="{BB962C8B-B14F-4D97-AF65-F5344CB8AC3E}">
        <p14:creationId xmlns:p14="http://schemas.microsoft.com/office/powerpoint/2010/main" val="363387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685213-A847-44DD-A5C5-903C47802E49}"/>
              </a:ext>
            </a:extLst>
          </p:cNvPr>
          <p:cNvSpPr>
            <a:spLocks noGrp="1"/>
          </p:cNvSpPr>
          <p:nvPr>
            <p:ph type="title"/>
          </p:nvPr>
        </p:nvSpPr>
        <p:spPr>
          <a:xfrm>
            <a:off x="671989" y="340837"/>
            <a:ext cx="12095798" cy="1259946"/>
          </a:xfrm>
        </p:spPr>
        <p:txBody>
          <a:bodyPr>
            <a:normAutofit/>
          </a:bodyPr>
          <a:lstStyle/>
          <a:p>
            <a:r>
              <a:rPr lang="en-US" dirty="0"/>
              <a:t>Conclusion</a:t>
            </a:r>
          </a:p>
        </p:txBody>
      </p:sp>
      <p:sp>
        <p:nvSpPr>
          <p:cNvPr id="5" name="Content Placeholder 4">
            <a:extLst>
              <a:ext uri="{FF2B5EF4-FFF2-40B4-BE49-F238E27FC236}">
                <a16:creationId xmlns:a16="http://schemas.microsoft.com/office/drawing/2014/main" id="{CD95406C-CC2B-4D62-821F-36572AE6F952}"/>
              </a:ext>
            </a:extLst>
          </p:cNvPr>
          <p:cNvSpPr>
            <a:spLocks noGrp="1"/>
          </p:cNvSpPr>
          <p:nvPr>
            <p:ph idx="1"/>
          </p:nvPr>
        </p:nvSpPr>
        <p:spPr>
          <a:xfrm>
            <a:off x="842486" y="1820755"/>
            <a:ext cx="12095798" cy="4989036"/>
          </a:xfrm>
        </p:spPr>
        <p:txBody>
          <a:bodyPr/>
          <a:lstStyle/>
          <a:p>
            <a:pPr marL="0" indent="0" algn="ctr">
              <a:buNone/>
            </a:pPr>
            <a:r>
              <a:rPr lang="en-US" sz="5400" dirty="0"/>
              <a:t>Things that are hard to use because they do not follow human factors principles</a:t>
            </a:r>
          </a:p>
          <a:p>
            <a:endParaRPr lang="en-US" dirty="0"/>
          </a:p>
        </p:txBody>
      </p:sp>
    </p:spTree>
    <p:extLst>
      <p:ext uri="{BB962C8B-B14F-4D97-AF65-F5344CB8AC3E}">
        <p14:creationId xmlns:p14="http://schemas.microsoft.com/office/powerpoint/2010/main" val="29739960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page10">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x-none" dirty="0"/>
              <a:t>Bad Design</a:t>
            </a:r>
          </a:p>
        </p:txBody>
      </p:sp>
      <p:sp>
        <p:nvSpPr>
          <p:cNvPr id="3" name="Text Placeholder 2"/>
          <p:cNvSpPr txBox="1">
            <a:spLocks noGrp="1"/>
          </p:cNvSpPr>
          <p:nvPr>
            <p:ph idx="1"/>
          </p:nvPr>
        </p:nvSpPr>
        <p:spPr/>
        <p:txBody>
          <a:bodyPr/>
          <a:lstStyle/>
          <a:p>
            <a:pPr lvl="0"/>
            <a:r>
              <a:rPr lang="x-none" sz="4000" dirty="0"/>
              <a:t>“ When simple things need pictures, labels, or instructions, the design has failed. ”</a:t>
            </a:r>
          </a:p>
          <a:p>
            <a:pPr lvl="0"/>
            <a:r>
              <a:rPr lang="x-none" sz="4000" dirty="0"/>
              <a:t>“Poorly designed objects are not that easy to understand. They doesn't contain visible clues to their operation.”</a:t>
            </a:r>
          </a:p>
          <a:p>
            <a:pPr lvl="0"/>
            <a:endParaRPr lang="x-none" dirty="0"/>
          </a:p>
          <a:p>
            <a:pPr lvl="0" algn="r"/>
            <a:r>
              <a:rPr lang="x-none" sz="1200" dirty="0"/>
              <a:t>[ Don Norman, The Design of Everday Things, 1988 [Norman, 1992, page 9] ]</a:t>
            </a:r>
          </a:p>
          <a:p>
            <a:pPr lvl="0"/>
            <a:endParaRPr lang="x-none"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x-none"/>
              <a:t>BadDesign</a:t>
            </a:r>
            <a:r>
              <a:rPr lang="en-US" dirty="0"/>
              <a:t>.com</a:t>
            </a:r>
          </a:p>
        </p:txBody>
      </p:sp>
      <p:sp>
        <p:nvSpPr>
          <p:cNvPr id="3" name="Content Placeholder 2">
            <a:extLst>
              <a:ext uri="{FF2B5EF4-FFF2-40B4-BE49-F238E27FC236}">
                <a16:creationId xmlns:a16="http://schemas.microsoft.com/office/drawing/2014/main" id="{EF6388C8-8CAB-4B34-A53B-CAFA2EC2BABD}"/>
              </a:ext>
            </a:extLst>
          </p:cNvPr>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1113" y="1619886"/>
            <a:ext cx="6047422" cy="5360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5077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page11">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x-none"/>
              <a:t>The Psychology of Everyday Things</a:t>
            </a:r>
          </a:p>
        </p:txBody>
      </p:sp>
      <p:sp>
        <p:nvSpPr>
          <p:cNvPr id="3" name="Text Placeholder 2"/>
          <p:cNvSpPr txBox="1">
            <a:spLocks noGrp="1"/>
          </p:cNvSpPr>
          <p:nvPr>
            <p:ph idx="1"/>
          </p:nvPr>
        </p:nvSpPr>
        <p:spPr/>
        <p:txBody>
          <a:bodyPr>
            <a:normAutofit fontScale="92500" lnSpcReduction="10000"/>
          </a:bodyPr>
          <a:lstStyle/>
          <a:p>
            <a:pPr lvl="0">
              <a:buSzPct val="45000"/>
              <a:buFont typeface="Wingdings" panose="05000000000000000000" pitchFamily="2" charset="2"/>
              <a:buChar char="§"/>
            </a:pPr>
            <a:r>
              <a:rPr lang="x-none" sz="4000" dirty="0"/>
              <a:t>Perceived and Real Affordances</a:t>
            </a:r>
          </a:p>
          <a:p>
            <a:pPr lvl="0">
              <a:buSzPct val="45000"/>
              <a:buFont typeface="Wingdings" panose="05000000000000000000" pitchFamily="2" charset="2"/>
              <a:buChar char="§"/>
            </a:pPr>
            <a:r>
              <a:rPr lang="x-none" sz="4000" dirty="0"/>
              <a:t>Real World Affordances</a:t>
            </a:r>
          </a:p>
          <a:p>
            <a:pPr lvl="0">
              <a:buSzPct val="45000"/>
              <a:buFont typeface="Wingdings" panose="05000000000000000000" pitchFamily="2" charset="2"/>
              <a:buChar char="§"/>
            </a:pPr>
            <a:r>
              <a:rPr lang="x-none" sz="4000" dirty="0"/>
              <a:t>GUI Affordances</a:t>
            </a:r>
          </a:p>
          <a:p>
            <a:pPr lvl="0">
              <a:buSzPct val="45000"/>
              <a:buFont typeface="Wingdings" panose="05000000000000000000" pitchFamily="2" charset="2"/>
              <a:buChar char="§"/>
            </a:pPr>
            <a:r>
              <a:rPr lang="x-none" sz="4000" dirty="0"/>
              <a:t>Labels</a:t>
            </a:r>
          </a:p>
          <a:p>
            <a:pPr lvl="0">
              <a:buSzPct val="45000"/>
              <a:buFont typeface="Wingdings" panose="05000000000000000000" pitchFamily="2" charset="2"/>
              <a:buChar char="§"/>
            </a:pPr>
            <a:r>
              <a:rPr lang="x-none" sz="4000" dirty="0"/>
              <a:t>Mappings</a:t>
            </a:r>
          </a:p>
          <a:p>
            <a:pPr lvl="0">
              <a:buSzPct val="45000"/>
              <a:buFont typeface="Wingdings" panose="05000000000000000000" pitchFamily="2" charset="2"/>
              <a:buChar char="§"/>
            </a:pPr>
            <a:r>
              <a:rPr lang="x-none" sz="4000" dirty="0"/>
              <a:t>Constraints</a:t>
            </a:r>
          </a:p>
          <a:p>
            <a:pPr lvl="0">
              <a:buSzPct val="45000"/>
              <a:buFont typeface="Wingdings" panose="05000000000000000000" pitchFamily="2" charset="2"/>
              <a:buChar char="§"/>
            </a:pPr>
            <a:r>
              <a:rPr lang="x-none" sz="4000" dirty="0"/>
              <a:t>Conventions</a:t>
            </a:r>
          </a:p>
          <a:p>
            <a:pPr lvl="0">
              <a:buSzPct val="45000"/>
              <a:buFont typeface="Wingdings" panose="05000000000000000000" pitchFamily="2" charset="2"/>
              <a:buChar char="§"/>
            </a:pPr>
            <a:r>
              <a:rPr lang="x-none" sz="4000" dirty="0"/>
              <a:t>The Principle of Causality</a:t>
            </a:r>
          </a:p>
          <a:p>
            <a:pPr lvl="0">
              <a:buSzPct val="45000"/>
              <a:buFont typeface="Wingdings" panose="05000000000000000000" pitchFamily="2" charset="2"/>
              <a:buChar char="§"/>
            </a:pPr>
            <a:endParaRPr lang="x-none" sz="40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page12">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x-none" dirty="0"/>
              <a:t>Perceived and Real Affordances</a:t>
            </a:r>
          </a:p>
        </p:txBody>
      </p:sp>
      <p:sp>
        <p:nvSpPr>
          <p:cNvPr id="3" name="Text Placeholder 2"/>
          <p:cNvSpPr txBox="1">
            <a:spLocks noGrp="1"/>
          </p:cNvSpPr>
          <p:nvPr>
            <p:ph idx="1"/>
          </p:nvPr>
        </p:nvSpPr>
        <p:spPr/>
        <p:txBody>
          <a:bodyPr>
            <a:normAutofit fontScale="92500" lnSpcReduction="10000"/>
          </a:bodyPr>
          <a:lstStyle/>
          <a:p>
            <a:pPr marL="457200" indent="-457200"/>
            <a:r>
              <a:rPr lang="x-none" b="1" dirty="0"/>
              <a:t>Aﬀordances</a:t>
            </a:r>
            <a:r>
              <a:rPr lang="x-none" dirty="0"/>
              <a:t> are the range of possible (physical) actions by a user on an artefact:</a:t>
            </a:r>
          </a:p>
          <a:p>
            <a:pPr marL="1143000" lvl="1" indent="-457200">
              <a:buSzPct val="45000"/>
              <a:buFont typeface="Wingdings" pitchFamily="2" charset="2"/>
              <a:buChar char="§"/>
            </a:pPr>
            <a:r>
              <a:rPr lang="x-none" sz="3200" b="1" dirty="0"/>
              <a:t>Perceived Aﬀordances </a:t>
            </a:r>
            <a:r>
              <a:rPr lang="x-none" sz="3200" dirty="0"/>
              <a:t>are the actions a user perceives to be possible.</a:t>
            </a:r>
          </a:p>
          <a:p>
            <a:pPr marL="1143000" lvl="1" indent="-457200">
              <a:buSzPct val="45000"/>
              <a:buFont typeface="Wingdings" pitchFamily="2" charset="2"/>
              <a:buChar char="§"/>
            </a:pPr>
            <a:r>
              <a:rPr lang="x-none" sz="3200" b="1" dirty="0"/>
              <a:t>Real Aﬀordances </a:t>
            </a:r>
            <a:r>
              <a:rPr lang="x-none" sz="3200" dirty="0"/>
              <a:t>are the actions which are actually possible.</a:t>
            </a:r>
            <a:endParaRPr lang="en-US" sz="3200" dirty="0"/>
          </a:p>
          <a:p>
            <a:pPr marL="1143000" lvl="1" indent="-457200">
              <a:buSzPct val="45000"/>
              <a:buFont typeface="Wingdings" pitchFamily="2" charset="2"/>
              <a:buChar char="§"/>
            </a:pPr>
            <a:r>
              <a:rPr lang="en-US" sz="3200" b="1" dirty="0"/>
              <a:t>Perceived affordances </a:t>
            </a:r>
            <a:r>
              <a:rPr lang="en-US" sz="3200" dirty="0"/>
              <a:t>are what we </a:t>
            </a:r>
            <a:r>
              <a:rPr lang="en-US" sz="3200" i="1" dirty="0"/>
              <a:t>think</a:t>
            </a:r>
            <a:r>
              <a:rPr lang="en-US" sz="3200" dirty="0"/>
              <a:t> it can do, which may be correct or incorrect</a:t>
            </a:r>
          </a:p>
          <a:p>
            <a:pPr marL="1143000" lvl="1" indent="-457200">
              <a:buSzPct val="45000"/>
              <a:buFont typeface="Wingdings" pitchFamily="2" charset="2"/>
              <a:buChar char="§"/>
            </a:pPr>
            <a:r>
              <a:rPr lang="en-US" sz="3200" dirty="0"/>
              <a:t>The way to make sure the </a:t>
            </a:r>
            <a:r>
              <a:rPr lang="en-US" sz="3200" i="1" dirty="0"/>
              <a:t>affordances</a:t>
            </a:r>
            <a:r>
              <a:rPr lang="en-US" sz="3200" dirty="0"/>
              <a:t> are clear (that is, the </a:t>
            </a:r>
            <a:r>
              <a:rPr lang="en-US" sz="3200" i="1" dirty="0"/>
              <a:t>perceived affordances</a:t>
            </a:r>
            <a:r>
              <a:rPr lang="en-US" sz="3200" dirty="0"/>
              <a:t> match the </a:t>
            </a:r>
            <a:r>
              <a:rPr lang="en-US" sz="3200" i="1" dirty="0"/>
              <a:t>real affordances</a:t>
            </a:r>
            <a:r>
              <a:rPr lang="en-US" sz="3200" dirty="0"/>
              <a:t>) is to use </a:t>
            </a:r>
            <a:r>
              <a:rPr lang="en-US" sz="3200" i="1" dirty="0"/>
              <a:t>signifiers</a:t>
            </a:r>
            <a:r>
              <a:rPr lang="en-US" sz="3200" dirty="0"/>
              <a:t>, which are signs indicating what you can do</a:t>
            </a:r>
            <a:endParaRPr lang="x-none" sz="32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71989" y="1763926"/>
            <a:ext cx="4895691" cy="4989036"/>
          </a:xfrm>
        </p:spPr>
        <p:txBody>
          <a:bodyPr/>
          <a:lstStyle/>
          <a:p>
            <a:r>
              <a:rPr lang="en-US" dirty="0"/>
              <a:t>good affordances of rubbish bins. The shape of the slot affords the type of rubbish which should be inserted</a:t>
            </a:r>
          </a:p>
        </p:txBody>
      </p:sp>
      <p:pic>
        <p:nvPicPr>
          <p:cNvPr id="4" name="Picture 3"/>
          <p:cNvPicPr>
            <a:picLocks noChangeAspect="1"/>
          </p:cNvPicPr>
          <p:nvPr/>
        </p:nvPicPr>
        <p:blipFill>
          <a:blip r:embed="rId2"/>
          <a:stretch>
            <a:fillRect/>
          </a:stretch>
        </p:blipFill>
        <p:spPr>
          <a:xfrm>
            <a:off x="5752616" y="1763926"/>
            <a:ext cx="7015171" cy="5248276"/>
          </a:xfrm>
          <a:prstGeom prst="rect">
            <a:avLst/>
          </a:prstGeom>
        </p:spPr>
      </p:pic>
    </p:spTree>
    <p:extLst>
      <p:ext uri="{BB962C8B-B14F-4D97-AF65-F5344CB8AC3E}">
        <p14:creationId xmlns:p14="http://schemas.microsoft.com/office/powerpoint/2010/main" val="3261218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page13">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spAutoFit/>
          </a:bodyPr>
          <a:lstStyle/>
          <a:p>
            <a:pPr lvl="0"/>
            <a:r>
              <a:rPr lang="x-none"/>
              <a:t>Perceived and Real Affordances</a:t>
            </a:r>
          </a:p>
        </p:txBody>
      </p:sp>
      <p:sp>
        <p:nvSpPr>
          <p:cNvPr id="6" name="Content Placeholder 5">
            <a:extLst>
              <a:ext uri="{FF2B5EF4-FFF2-40B4-BE49-F238E27FC236}">
                <a16:creationId xmlns:a16="http://schemas.microsoft.com/office/drawing/2014/main" id="{ADB95766-74B7-43E4-ACFA-684067A4682C}"/>
              </a:ext>
            </a:extLst>
          </p:cNvPr>
          <p:cNvSpPr>
            <a:spLocks noGrp="1"/>
          </p:cNvSpPr>
          <p:nvPr>
            <p:ph idx="1"/>
          </p:nvPr>
        </p:nvSpPr>
        <p:spPr/>
        <p:txBody>
          <a:bodyPr/>
          <a:lstStyle/>
          <a:p>
            <a:endParaRPr lang="en-US" dirty="0"/>
          </a:p>
        </p:txBody>
      </p:sp>
      <p:pic>
        <p:nvPicPr>
          <p:cNvPr id="3"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48000"/>
                    </a14:imgEffect>
                  </a14:imgLayer>
                </a14:imgProps>
              </a:ext>
            </a:extLst>
          </a:blip>
          <a:srcRect/>
          <a:stretch>
            <a:fillRect/>
          </a:stretch>
        </p:blipFill>
        <p:spPr>
          <a:xfrm>
            <a:off x="3116695" y="2008444"/>
            <a:ext cx="7020000" cy="450000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spAutoFit/>
          </a:bodyPr>
          <a:lstStyle/>
          <a:p>
            <a:pPr lvl="0"/>
            <a:r>
              <a:rPr lang="x-none"/>
              <a:t>Perceived and Real Affordances</a:t>
            </a:r>
          </a:p>
        </p:txBody>
      </p:sp>
      <p:sp>
        <p:nvSpPr>
          <p:cNvPr id="3" name="Content Placeholder 2">
            <a:extLst>
              <a:ext uri="{FF2B5EF4-FFF2-40B4-BE49-F238E27FC236}">
                <a16:creationId xmlns:a16="http://schemas.microsoft.com/office/drawing/2014/main" id="{5D4AB718-C747-48F9-9EDA-F161273FD553}"/>
              </a:ext>
            </a:extLst>
          </p:cNvPr>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806" y="1432291"/>
            <a:ext cx="7891445" cy="5179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593976" y="1432291"/>
            <a:ext cx="1336431" cy="7950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8025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spAutoFit/>
          </a:bodyPr>
          <a:lstStyle/>
          <a:p>
            <a:pPr lvl="0"/>
            <a:r>
              <a:rPr lang="x-none" dirty="0"/>
              <a:t>Content</a:t>
            </a:r>
          </a:p>
        </p:txBody>
      </p:sp>
      <p:sp>
        <p:nvSpPr>
          <p:cNvPr id="6" name="Content Placeholder 5">
            <a:extLst>
              <a:ext uri="{FF2B5EF4-FFF2-40B4-BE49-F238E27FC236}">
                <a16:creationId xmlns:a16="http://schemas.microsoft.com/office/drawing/2014/main" id="{8120FF7A-2031-47C3-A3A1-5DC7BBDCB25E}"/>
              </a:ext>
            </a:extLst>
          </p:cNvPr>
          <p:cNvSpPr>
            <a:spLocks noGrp="1"/>
          </p:cNvSpPr>
          <p:nvPr>
            <p:ph idx="1"/>
          </p:nvPr>
        </p:nvSpPr>
        <p:spPr/>
        <p:txBody>
          <a:bodyPr/>
          <a:lstStyle/>
          <a:p>
            <a:endParaRPr lang="en-US"/>
          </a:p>
        </p:txBody>
      </p:sp>
      <p:pic>
        <p:nvPicPr>
          <p:cNvPr id="3"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32000"/>
                    </a14:imgEffect>
                  </a14:imgLayer>
                </a14:imgProps>
              </a:ext>
            </a:extLst>
          </a:blip>
          <a:srcRect/>
          <a:stretch>
            <a:fillRect/>
          </a:stretch>
        </p:blipFill>
        <p:spPr>
          <a:xfrm>
            <a:off x="2049294" y="1368000"/>
            <a:ext cx="9350280" cy="5580000"/>
          </a:xfrm>
          <a:prstGeom prst="rect">
            <a:avLst/>
          </a:prstGeom>
          <a:noFill/>
          <a:ln>
            <a:noFill/>
          </a:ln>
        </p:spPr>
      </p:pic>
      <p:sp>
        <p:nvSpPr>
          <p:cNvPr id="4" name="TextBox 3"/>
          <p:cNvSpPr txBox="1"/>
          <p:nvPr/>
        </p:nvSpPr>
        <p:spPr>
          <a:xfrm>
            <a:off x="4739575" y="6956640"/>
            <a:ext cx="7020000" cy="603360"/>
          </a:xfrm>
          <a:prstGeom prst="rect">
            <a:avLst/>
          </a:prstGeom>
          <a:noFill/>
          <a:ln>
            <a:noFill/>
          </a:ln>
        </p:spPr>
        <p:txBody>
          <a:bodyPr vert="horz" wrap="none" lIns="90000" tIns="45000" rIns="90000" bIns="45000" compatLnSpc="0"/>
          <a:lstStyle/>
          <a:p>
            <a:pPr hangingPunct="0"/>
            <a:r>
              <a:rPr lang="de-DE" sz="1200">
                <a:latin typeface="Arial" pitchFamily="18"/>
                <a:ea typeface="Andale Sans UI" pitchFamily="2"/>
                <a:cs typeface="Tahoma" pitchFamily="2"/>
              </a:rPr>
              <a:t> The nature of Human-Computer Interaction. Adapted from the ACM SIGCHI</a:t>
            </a:r>
          </a:p>
          <a:p>
            <a:pPr hangingPunct="0"/>
            <a:r>
              <a:rPr lang="de-DE" sz="1200">
                <a:latin typeface="Arial" pitchFamily="18"/>
                <a:ea typeface="Andale Sans UI" pitchFamily="2"/>
                <a:cs typeface="Tahoma" pitchFamily="2"/>
              </a:rPr>
              <a:t>Curricula for Human-Computer Interaction [Hewett et al., 2002]</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name="page14">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x-none">
                <a:effectLst>
                  <a:outerShdw dist="17961" dir="2700000">
                    <a:scrgbClr r="0" g="0" b="0"/>
                  </a:outerShdw>
                </a:effectLst>
              </a:rPr>
              <a:t>Less Helpful Affordance</a:t>
            </a:r>
          </a:p>
        </p:txBody>
      </p:sp>
      <p:sp>
        <p:nvSpPr>
          <p:cNvPr id="4" name="Content Placeholder 3">
            <a:extLst>
              <a:ext uri="{FF2B5EF4-FFF2-40B4-BE49-F238E27FC236}">
                <a16:creationId xmlns:a16="http://schemas.microsoft.com/office/drawing/2014/main" id="{B28953BE-B0F4-4773-866E-30970E228930}"/>
              </a:ext>
            </a:extLst>
          </p:cNvPr>
          <p:cNvSpPr>
            <a:spLocks noGrp="1"/>
          </p:cNvSpPr>
          <p:nvPr>
            <p:ph idx="1"/>
          </p:nvPr>
        </p:nvSpPr>
        <p:spPr/>
        <p:txBody>
          <a:bodyPr/>
          <a:lstStyle/>
          <a:p>
            <a:endParaRPr lang="en-US"/>
          </a:p>
        </p:txBody>
      </p:sp>
      <p:pic>
        <p:nvPicPr>
          <p:cNvPr id="3"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13000"/>
                    </a14:imgEffect>
                  </a14:imgLayer>
                </a14:imgProps>
              </a:ext>
            </a:extLst>
          </a:blip>
          <a:srcRect/>
          <a:stretch>
            <a:fillRect/>
          </a:stretch>
        </p:blipFill>
        <p:spPr>
          <a:xfrm>
            <a:off x="2579575" y="1440000"/>
            <a:ext cx="3048120" cy="4572000"/>
          </a:xfrm>
          <a:prstGeom prst="rect">
            <a:avLst/>
          </a:prstGeom>
          <a:noFill/>
          <a:ln>
            <a:noFill/>
          </a:ln>
        </p:spPr>
      </p:pic>
      <p:sp>
        <p:nvSpPr>
          <p:cNvPr id="5" name="Rectangle 4"/>
          <p:cNvSpPr/>
          <p:nvPr/>
        </p:nvSpPr>
        <p:spPr>
          <a:xfrm>
            <a:off x="6252846" y="1818234"/>
            <a:ext cx="5038725" cy="3416320"/>
          </a:xfrm>
          <a:prstGeom prst="rect">
            <a:avLst/>
          </a:prstGeom>
        </p:spPr>
        <p:txBody>
          <a:bodyPr>
            <a:spAutoFit/>
          </a:bodyPr>
          <a:lstStyle/>
          <a:p>
            <a:pPr hangingPunct="0">
              <a:spcBef>
                <a:spcPts val="879"/>
              </a:spcBef>
              <a:spcAft>
                <a:spcPts val="879"/>
              </a:spcAft>
            </a:pPr>
            <a:r>
              <a:rPr lang="de-DE" sz="3600" dirty="0">
                <a:latin typeface="Times New Roman" pitchFamily="18"/>
                <a:ea typeface="Andale Sans UI" pitchFamily="2"/>
                <a:cs typeface="Tahoma" pitchFamily="2"/>
              </a:rPr>
              <a:t>The on/off slider button on the iPhone was changed when iOS4 was launched and the new design continues to confuse.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name="page15">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x-none"/>
              <a:t>Perceived Aﬀordances</a:t>
            </a:r>
          </a:p>
        </p:txBody>
      </p:sp>
      <p:sp>
        <p:nvSpPr>
          <p:cNvPr id="5" name="Content Placeholder 4">
            <a:extLst>
              <a:ext uri="{FF2B5EF4-FFF2-40B4-BE49-F238E27FC236}">
                <a16:creationId xmlns:a16="http://schemas.microsoft.com/office/drawing/2014/main" id="{5EFDC247-2508-4A7D-B8EB-F8AB649240A3}"/>
              </a:ext>
            </a:extLst>
          </p:cNvPr>
          <p:cNvSpPr>
            <a:spLocks noGrp="1"/>
          </p:cNvSpPr>
          <p:nvPr>
            <p:ph idx="1"/>
          </p:nvPr>
        </p:nvSpPr>
        <p:spPr/>
        <p:txBody>
          <a:bodyPr/>
          <a:lstStyle/>
          <a:p>
            <a:endParaRPr lang="en-US"/>
          </a:p>
        </p:txBody>
      </p:sp>
      <p:pic>
        <p:nvPicPr>
          <p:cNvPr id="3"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12000"/>
                    </a14:imgEffect>
                  </a14:imgLayer>
                </a14:imgProps>
              </a:ext>
            </a:extLst>
          </a:blip>
          <a:srcRect/>
          <a:stretch>
            <a:fillRect/>
          </a:stretch>
        </p:blipFill>
        <p:spPr>
          <a:xfrm>
            <a:off x="2667415" y="2160000"/>
            <a:ext cx="7652160" cy="43200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name="page16">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spAutoFit/>
          </a:bodyPr>
          <a:lstStyle/>
          <a:p>
            <a:pPr lvl="0"/>
            <a:r>
              <a:rPr lang="x-none"/>
              <a:t>Affordance Example</a:t>
            </a:r>
          </a:p>
        </p:txBody>
      </p:sp>
      <p:sp>
        <p:nvSpPr>
          <p:cNvPr id="6" name="Content Placeholder 5">
            <a:extLst>
              <a:ext uri="{FF2B5EF4-FFF2-40B4-BE49-F238E27FC236}">
                <a16:creationId xmlns:a16="http://schemas.microsoft.com/office/drawing/2014/main" id="{489554F0-721E-441D-ADEB-51F86A0EECA7}"/>
              </a:ext>
            </a:extLst>
          </p:cNvPr>
          <p:cNvSpPr>
            <a:spLocks noGrp="1"/>
          </p:cNvSpPr>
          <p:nvPr>
            <p:ph idx="1"/>
          </p:nvPr>
        </p:nvSpPr>
        <p:spPr/>
        <p:txBody>
          <a:bodyPr/>
          <a:lstStyle/>
          <a:p>
            <a:endParaRPr lang="en-US"/>
          </a:p>
        </p:txBody>
      </p:sp>
      <p:pic>
        <p:nvPicPr>
          <p:cNvPr id="3"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14000"/>
                    </a14:imgEffect>
                  </a14:imgLayer>
                </a14:imgProps>
              </a:ext>
            </a:extLst>
          </a:blip>
          <a:srcRect/>
          <a:stretch>
            <a:fillRect/>
          </a:stretch>
        </p:blipFill>
        <p:spPr>
          <a:xfrm>
            <a:off x="4019575" y="2160000"/>
            <a:ext cx="5220000" cy="3600000"/>
          </a:xfrm>
          <a:prstGeom prst="rect">
            <a:avLst/>
          </a:prstGeom>
          <a:noFill/>
          <a:ln>
            <a:noFill/>
          </a:ln>
        </p:spPr>
      </p:pic>
      <p:sp>
        <p:nvSpPr>
          <p:cNvPr id="4" name="TextBox 3"/>
          <p:cNvSpPr txBox="1"/>
          <p:nvPr/>
        </p:nvSpPr>
        <p:spPr>
          <a:xfrm>
            <a:off x="3337895" y="6120000"/>
            <a:ext cx="4284720" cy="174600"/>
          </a:xfrm>
          <a:prstGeom prst="rect">
            <a:avLst/>
          </a:prstGeom>
          <a:noFill/>
          <a:ln>
            <a:noFill/>
          </a:ln>
        </p:spPr>
        <p:txBody>
          <a:bodyPr vert="horz" wrap="none" lIns="0" tIns="0" rIns="0" bIns="0" compatLnSpc="0"/>
          <a:lstStyle/>
          <a:p>
            <a:pPr hangingPunct="0">
              <a:spcBef>
                <a:spcPts val="879"/>
              </a:spcBef>
              <a:spcAft>
                <a:spcPts val="879"/>
              </a:spcAft>
            </a:pPr>
            <a:r>
              <a:rPr lang="de-DE" sz="2400" dirty="0">
                <a:latin typeface="Times New Roman" pitchFamily="18"/>
                <a:ea typeface="Andale Sans UI" pitchFamily="2"/>
                <a:cs typeface="Tahoma" pitchFamily="2"/>
              </a:rPr>
              <a:t>The handles on a tea set provide an obvious affordance for holding.</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name="page17">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x-none" dirty="0">
                <a:effectLst>
                  <a:outerShdw dist="17961" dir="2700000">
                    <a:scrgbClr r="0" g="0" b="0"/>
                  </a:outerShdw>
                </a:effectLst>
              </a:rPr>
              <a:t>Strong Affordances</a:t>
            </a:r>
          </a:p>
        </p:txBody>
      </p:sp>
      <p:sp>
        <p:nvSpPr>
          <p:cNvPr id="3" name="Text Placeholder 2"/>
          <p:cNvSpPr txBox="1">
            <a:spLocks noGrp="1"/>
          </p:cNvSpPr>
          <p:nvPr>
            <p:ph idx="1"/>
          </p:nvPr>
        </p:nvSpPr>
        <p:spPr/>
        <p:txBody>
          <a:bodyPr/>
          <a:lstStyle/>
          <a:p>
            <a:pPr marL="0" lvl="0" indent="0">
              <a:buNone/>
            </a:pPr>
            <a:r>
              <a:rPr lang="x-none" dirty="0"/>
              <a:t>A lot of basic engineering elements have strong affordances.</a:t>
            </a:r>
            <a:endParaRPr lang="en-US" dirty="0"/>
          </a:p>
          <a:p>
            <a:pPr marL="0" lvl="0" indent="0">
              <a:buNone/>
            </a:pPr>
            <a:r>
              <a:rPr lang="x-none" dirty="0"/>
              <a:t>For example:</a:t>
            </a:r>
            <a:endParaRPr lang="en-US" dirty="0"/>
          </a:p>
          <a:p>
            <a:pPr lvl="1">
              <a:buFont typeface="Courier New" panose="02070309020205020404" pitchFamily="49" charset="0"/>
              <a:buChar char="o"/>
            </a:pPr>
            <a:r>
              <a:rPr lang="x-none" sz="2400" dirty="0"/>
              <a:t>when you see a button, you want to push it.</a:t>
            </a:r>
            <a:endParaRPr lang="en-US" sz="2400" dirty="0"/>
          </a:p>
          <a:p>
            <a:pPr lvl="1">
              <a:buFont typeface="Courier New" panose="02070309020205020404" pitchFamily="49" charset="0"/>
              <a:buChar char="o"/>
            </a:pPr>
            <a:r>
              <a:rPr lang="x-none" sz="2400" dirty="0"/>
              <a:t>when you see a switch, you want to flip it.</a:t>
            </a:r>
            <a:endParaRPr lang="en-US" sz="2400" dirty="0"/>
          </a:p>
          <a:p>
            <a:pPr lvl="1">
              <a:buFont typeface="Courier New" panose="02070309020205020404" pitchFamily="49" charset="0"/>
              <a:buChar char="o"/>
            </a:pPr>
            <a:r>
              <a:rPr lang="x-none" sz="2400" dirty="0"/>
              <a:t>when you see a crank, you want to turn it (although usually you can't tell if it affords being turned clockwise or counter-clockwise)</a:t>
            </a:r>
            <a:r>
              <a:rPr lang="x-none" dirty="0"/>
              <a:t/>
            </a:r>
            <a:br>
              <a:rPr lang="x-none" dirty="0"/>
            </a:br>
            <a:endParaRPr lang="x-none"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name="page18">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x-none" dirty="0"/>
              <a:t>Real World Affordances</a:t>
            </a:r>
          </a:p>
        </p:txBody>
      </p:sp>
      <p:sp>
        <p:nvSpPr>
          <p:cNvPr id="3" name="Text Placeholder 2"/>
          <p:cNvSpPr txBox="1">
            <a:spLocks noGrp="1"/>
          </p:cNvSpPr>
          <p:nvPr>
            <p:ph idx="1"/>
          </p:nvPr>
        </p:nvSpPr>
        <p:spPr/>
        <p:txBody>
          <a:bodyPr/>
          <a:lstStyle/>
          <a:p>
            <a:pPr lvl="0"/>
            <a:r>
              <a:rPr lang="x-none" sz="2800" dirty="0"/>
              <a:t>For physical objects,there can be both real and perceived aﬀordances(and the two sets are not necessarily the same).</a:t>
            </a:r>
            <a:endParaRPr lang="en-US" sz="2800" dirty="0"/>
          </a:p>
          <a:p>
            <a:pPr lvl="0"/>
            <a:r>
              <a:rPr lang="x-none" sz="2800" dirty="0"/>
              <a:t>Appearance indicates how to use something:</a:t>
            </a:r>
          </a:p>
          <a:p>
            <a:pPr marL="1143000" lvl="1" indent="-457200">
              <a:buSzPct val="45000"/>
              <a:buFont typeface="Courier New" pitchFamily="49" charset="0"/>
              <a:buChar char="o"/>
            </a:pPr>
            <a:r>
              <a:rPr lang="en-US" sz="2800" dirty="0"/>
              <a:t>A chair aﬀords (suggests) sitting.</a:t>
            </a:r>
          </a:p>
          <a:p>
            <a:pPr marL="1143000" lvl="1" indent="-457200">
              <a:buSzPct val="45000"/>
              <a:buFont typeface="Courier New" pitchFamily="49" charset="0"/>
              <a:buChar char="o"/>
            </a:pPr>
            <a:r>
              <a:rPr lang="en-US" sz="2800" dirty="0"/>
              <a:t>Knobs are for turning.</a:t>
            </a:r>
          </a:p>
          <a:p>
            <a:pPr marL="1143000" lvl="1" indent="-457200">
              <a:buSzPct val="45000"/>
              <a:buFont typeface="Courier New" pitchFamily="49" charset="0"/>
              <a:buChar char="o"/>
            </a:pPr>
            <a:r>
              <a:rPr lang="en-US" sz="2800" dirty="0"/>
              <a:t>Slots are for inserting things.</a:t>
            </a:r>
          </a:p>
          <a:p>
            <a:pPr marL="1143000" lvl="1" indent="-457200">
              <a:buSzPct val="45000"/>
              <a:buFont typeface="Courier New" pitchFamily="49" charset="0"/>
              <a:buChar char="o"/>
            </a:pPr>
            <a:r>
              <a:rPr lang="en-US" sz="2800" dirty="0"/>
              <a:t>A button aﬀords pushing.</a:t>
            </a:r>
          </a:p>
          <a:p>
            <a:pPr lvl="0"/>
            <a:r>
              <a:rPr lang="x-none" sz="2800" dirty="0"/>
              <a:t>When perceived aﬀordances are taken advantage of, the user knows what to do just by looking.</a:t>
            </a:r>
            <a:endParaRPr lang="en-US" sz="2800" dirty="0"/>
          </a:p>
          <a:p>
            <a:pPr lvl="0"/>
            <a:endParaRPr lang="x-none" sz="3200" dirty="0"/>
          </a:p>
          <a:p>
            <a:pPr lvl="0">
              <a:buSzPct val="45000"/>
              <a:buFont typeface="StarSymbol"/>
              <a:buChar char="●"/>
            </a:pPr>
            <a:endParaRPr lang="x-none"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Norman Doors</a:t>
            </a:r>
          </a:p>
        </p:txBody>
      </p:sp>
      <p:sp>
        <p:nvSpPr>
          <p:cNvPr id="3" name="Content Placeholder 2"/>
          <p:cNvSpPr>
            <a:spLocks noGrp="1"/>
          </p:cNvSpPr>
          <p:nvPr>
            <p:ph idx="1"/>
          </p:nvPr>
        </p:nvSpPr>
        <p:spPr/>
        <p:txBody>
          <a:bodyPr/>
          <a:lstStyle/>
          <a:p>
            <a:r>
              <a:rPr lang="en-US" dirty="0"/>
              <a:t>Badly designed doors are sometimes called “Norman doors</a:t>
            </a:r>
            <a:r>
              <a:rPr lang="en-US" dirty="0" smtClean="0"/>
              <a:t>”</a:t>
            </a:r>
          </a:p>
          <a:p>
            <a:r>
              <a:rPr lang="en-US" dirty="0"/>
              <a:t>A door where the design tells you to do the opposite of what you’re actually supposed to do.”</a:t>
            </a:r>
          </a:p>
        </p:txBody>
      </p:sp>
      <p:pic>
        <p:nvPicPr>
          <p:cNvPr id="4" name="Picture 3"/>
          <p:cNvPicPr>
            <a:picLocks noChangeAspect="1"/>
          </p:cNvPicPr>
          <p:nvPr/>
        </p:nvPicPr>
        <p:blipFill>
          <a:blip r:embed="rId3"/>
          <a:stretch>
            <a:fillRect/>
          </a:stretch>
        </p:blipFill>
        <p:spPr>
          <a:xfrm>
            <a:off x="3080385" y="3544571"/>
            <a:ext cx="6845936" cy="3489624"/>
          </a:xfrm>
          <a:prstGeom prst="rect">
            <a:avLst/>
          </a:prstGeom>
        </p:spPr>
      </p:pic>
    </p:spTree>
    <p:extLst>
      <p:ext uri="{BB962C8B-B14F-4D97-AF65-F5344CB8AC3E}">
        <p14:creationId xmlns:p14="http://schemas.microsoft.com/office/powerpoint/2010/main" val="8549715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name="page20">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x-none"/>
              <a:t>Labels</a:t>
            </a:r>
          </a:p>
        </p:txBody>
      </p:sp>
      <p:sp>
        <p:nvSpPr>
          <p:cNvPr id="3" name="Text Placeholder 2"/>
          <p:cNvSpPr txBox="1">
            <a:spLocks noGrp="1"/>
          </p:cNvSpPr>
          <p:nvPr>
            <p:ph idx="1"/>
          </p:nvPr>
        </p:nvSpPr>
        <p:spPr/>
        <p:txBody>
          <a:bodyPr/>
          <a:lstStyle/>
          <a:p>
            <a:pPr lvl="0"/>
            <a:r>
              <a:rPr lang="x-none" dirty="0"/>
              <a:t>“When simple things need pictures, labels, or instructions, the design has failed!” Norman [1992, page 9]</a:t>
            </a:r>
          </a:p>
          <a:p>
            <a:pPr lvl="0"/>
            <a:endParaRPr lang="x-none" dirty="0"/>
          </a:p>
        </p:txBody>
      </p:sp>
      <p:pic>
        <p:nvPicPr>
          <p:cNvPr id="4" name="Picture 3"/>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41000"/>
                    </a14:imgEffect>
                  </a14:imgLayer>
                </a14:imgProps>
              </a:ext>
            </a:extLst>
          </a:blip>
          <a:srcRect/>
          <a:stretch>
            <a:fillRect/>
          </a:stretch>
        </p:blipFill>
        <p:spPr>
          <a:xfrm>
            <a:off x="3645535" y="3474720"/>
            <a:ext cx="6134040" cy="399636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71989" y="1763926"/>
            <a:ext cx="3676491" cy="4989036"/>
          </a:xfrm>
        </p:spPr>
        <p:txBody>
          <a:bodyPr/>
          <a:lstStyle/>
          <a:p>
            <a:r>
              <a:rPr lang="en-US" dirty="0" smtClean="0"/>
              <a:t>How to empty the sink? </a:t>
            </a:r>
            <a:endParaRPr lang="en-US" dirty="0"/>
          </a:p>
        </p:txBody>
      </p:sp>
      <p:pic>
        <p:nvPicPr>
          <p:cNvPr id="4" name="Picture 3"/>
          <p:cNvPicPr>
            <a:picLocks noChangeAspect="1"/>
          </p:cNvPicPr>
          <p:nvPr/>
        </p:nvPicPr>
        <p:blipFill>
          <a:blip r:embed="rId3"/>
          <a:stretch>
            <a:fillRect/>
          </a:stretch>
        </p:blipFill>
        <p:spPr>
          <a:xfrm>
            <a:off x="4191000" y="302737"/>
            <a:ext cx="9248775" cy="7153275"/>
          </a:xfrm>
          <a:prstGeom prst="rect">
            <a:avLst/>
          </a:prstGeom>
        </p:spPr>
      </p:pic>
    </p:spTree>
    <p:extLst>
      <p:ext uri="{BB962C8B-B14F-4D97-AF65-F5344CB8AC3E}">
        <p14:creationId xmlns:p14="http://schemas.microsoft.com/office/powerpoint/2010/main" val="326886968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name="page19">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x-none" dirty="0"/>
              <a:t>GUI Affordances</a:t>
            </a:r>
          </a:p>
        </p:txBody>
      </p:sp>
      <p:sp>
        <p:nvSpPr>
          <p:cNvPr id="3" name="Text Placeholder 2"/>
          <p:cNvSpPr txBox="1">
            <a:spLocks noGrp="1"/>
          </p:cNvSpPr>
          <p:nvPr>
            <p:ph idx="1"/>
          </p:nvPr>
        </p:nvSpPr>
        <p:spPr/>
        <p:txBody>
          <a:bodyPr>
            <a:normAutofit fontScale="77500" lnSpcReduction="20000"/>
          </a:bodyPr>
          <a:lstStyle/>
          <a:p>
            <a:pPr lvl="0">
              <a:lnSpc>
                <a:spcPct val="120000"/>
              </a:lnSpc>
            </a:pPr>
            <a:r>
              <a:rPr lang="x-none" dirty="0"/>
              <a:t>For screen-based interfaces, the computer hardware already has built-in physical aﬀordances:</a:t>
            </a:r>
          </a:p>
          <a:p>
            <a:pPr lvl="1" hangingPunct="0">
              <a:lnSpc>
                <a:spcPct val="120000"/>
              </a:lnSpc>
              <a:spcBef>
                <a:spcPts val="0"/>
              </a:spcBef>
              <a:spcAft>
                <a:spcPts val="1417"/>
              </a:spcAft>
              <a:buSzPct val="45000"/>
              <a:buFont typeface="StarSymbol"/>
              <a:buChar char="●"/>
            </a:pPr>
            <a:r>
              <a:rPr lang="x-none" dirty="0">
                <a:latin typeface="Arial" pitchFamily="18"/>
                <a:cs typeface="Tahoma" pitchFamily="2"/>
              </a:rPr>
              <a:t>Screen aﬀords touching.</a:t>
            </a:r>
          </a:p>
          <a:p>
            <a:pPr lvl="1" hangingPunct="0">
              <a:lnSpc>
                <a:spcPct val="120000"/>
              </a:lnSpc>
              <a:spcBef>
                <a:spcPts val="0"/>
              </a:spcBef>
              <a:spcAft>
                <a:spcPts val="1417"/>
              </a:spcAft>
              <a:buSzPct val="45000"/>
              <a:buFont typeface="StarSymbol"/>
              <a:buChar char="●"/>
            </a:pPr>
            <a:r>
              <a:rPr lang="x-none" dirty="0">
                <a:latin typeface="Arial" pitchFamily="18"/>
                <a:cs typeface="Tahoma" pitchFamily="2"/>
              </a:rPr>
              <a:t>Mouse aﬀords pointing.</a:t>
            </a:r>
          </a:p>
          <a:p>
            <a:pPr lvl="1" hangingPunct="0">
              <a:lnSpc>
                <a:spcPct val="120000"/>
              </a:lnSpc>
              <a:spcBef>
                <a:spcPts val="0"/>
              </a:spcBef>
              <a:spcAft>
                <a:spcPts val="1417"/>
              </a:spcAft>
              <a:buSzPct val="45000"/>
              <a:buFont typeface="StarSymbol"/>
              <a:buChar char="●"/>
            </a:pPr>
            <a:r>
              <a:rPr lang="x-none" dirty="0">
                <a:latin typeface="Arial" pitchFamily="18"/>
                <a:cs typeface="Tahoma" pitchFamily="2"/>
              </a:rPr>
              <a:t>Mouse buttons aﬀord clicking.</a:t>
            </a:r>
          </a:p>
          <a:p>
            <a:pPr lvl="1" hangingPunct="0">
              <a:lnSpc>
                <a:spcPct val="120000"/>
              </a:lnSpc>
              <a:spcBef>
                <a:spcPts val="0"/>
              </a:spcBef>
              <a:spcAft>
                <a:spcPts val="1417"/>
              </a:spcAft>
              <a:buSzPct val="45000"/>
              <a:buFont typeface="StarSymbol"/>
              <a:buChar char="●"/>
            </a:pPr>
            <a:r>
              <a:rPr lang="x-none" dirty="0">
                <a:latin typeface="Arial" pitchFamily="18"/>
                <a:cs typeface="Tahoma" pitchFamily="2"/>
              </a:rPr>
              <a:t>Keyboard aﬀords typing.</a:t>
            </a:r>
          </a:p>
          <a:p>
            <a:pPr lvl="0">
              <a:lnSpc>
                <a:spcPct val="120000"/>
              </a:lnSpc>
              <a:buSzPct val="45000"/>
              <a:buFont typeface="StarSymbol"/>
              <a:buChar char="●"/>
            </a:pPr>
            <a:r>
              <a:rPr lang="x-none" dirty="0"/>
              <a:t>Changing the shape of the cursor to indicate a clickable link is not an aﬀordance (you can still click anywhere), but visual feedback.</a:t>
            </a:r>
          </a:p>
          <a:p>
            <a:pPr lvl="0">
              <a:lnSpc>
                <a:spcPct val="120000"/>
              </a:lnSpc>
              <a:buSzPct val="45000"/>
              <a:buFont typeface="StarSymbol"/>
              <a:buChar char="●"/>
            </a:pPr>
            <a:r>
              <a:rPr lang="x-none" dirty="0"/>
              <a:t>Physically locking the mouse button on non-clickable areas is a real aﬀordance.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name="page21">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x-none" b="1" dirty="0"/>
              <a:t>Mappings</a:t>
            </a:r>
            <a:endParaRPr lang="x-none" dirty="0"/>
          </a:p>
        </p:txBody>
      </p:sp>
      <p:sp>
        <p:nvSpPr>
          <p:cNvPr id="3" name="Text Placeholder 2"/>
          <p:cNvSpPr txBox="1">
            <a:spLocks noGrp="1"/>
          </p:cNvSpPr>
          <p:nvPr>
            <p:ph idx="1"/>
          </p:nvPr>
        </p:nvSpPr>
        <p:spPr/>
        <p:txBody>
          <a:bodyPr>
            <a:normAutofit fontScale="92500" lnSpcReduction="10000"/>
          </a:bodyPr>
          <a:lstStyle/>
          <a:p>
            <a:pPr lvl="0"/>
            <a:r>
              <a:rPr lang="x-none" dirty="0"/>
              <a:t>Mappings are the relationships between controls and their eﬀects on a system. Natural mappings take advantage of physical analogies and cultural standards. </a:t>
            </a:r>
            <a:endParaRPr lang="en-US" dirty="0"/>
          </a:p>
          <a:p>
            <a:pPr lvl="0"/>
            <a:r>
              <a:rPr lang="x-none" dirty="0"/>
              <a:t>Examples:</a:t>
            </a:r>
            <a:endParaRPr lang="en-US" dirty="0"/>
          </a:p>
          <a:p>
            <a:pPr lvl="1"/>
            <a:r>
              <a:rPr lang="x-none" dirty="0"/>
              <a:t>Turn steering wheel clockwise to turn a car right. Actually, there are two mappings here: </a:t>
            </a:r>
            <a:endParaRPr lang="en-US" dirty="0"/>
          </a:p>
          <a:p>
            <a:pPr lvl="2"/>
            <a:r>
              <a:rPr lang="x-none" dirty="0"/>
              <a:t>which control aﬀects steering, </a:t>
            </a:r>
            <a:endParaRPr lang="en-US" dirty="0"/>
          </a:p>
          <a:p>
            <a:pPr lvl="2"/>
            <a:r>
              <a:rPr lang="x-none" dirty="0"/>
              <a:t>which direction to turn it.</a:t>
            </a:r>
            <a:endParaRPr lang="en-US" dirty="0"/>
          </a:p>
          <a:p>
            <a:pPr lvl="0"/>
            <a:r>
              <a:rPr lang="en-US" dirty="0"/>
              <a:t>Move a control up to move an object up.</a:t>
            </a:r>
          </a:p>
          <a:p>
            <a:pPr lvl="0"/>
            <a:r>
              <a:rPr lang="en-US" dirty="0"/>
              <a:t>Use a louder sound to mean a greater amount.</a:t>
            </a:r>
            <a:endParaRPr lang="x-none"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x-none" dirty="0"/>
              <a:t>Agenda</a:t>
            </a:r>
          </a:p>
        </p:txBody>
      </p:sp>
      <p:sp>
        <p:nvSpPr>
          <p:cNvPr id="3" name="Text Placeholder 2"/>
          <p:cNvSpPr txBox="1">
            <a:spLocks noGrp="1"/>
          </p:cNvSpPr>
          <p:nvPr>
            <p:ph idx="1"/>
          </p:nvPr>
        </p:nvSpPr>
        <p:spPr/>
        <p:txBody>
          <a:bodyPr>
            <a:normAutofit/>
          </a:bodyPr>
          <a:lstStyle/>
          <a:p>
            <a:pPr lvl="0">
              <a:buSzPct val="45000"/>
              <a:buFont typeface="Wingdings" panose="05000000000000000000" pitchFamily="2" charset="2"/>
              <a:buChar char="§"/>
            </a:pPr>
            <a:r>
              <a:rPr lang="x-none" sz="4000" dirty="0"/>
              <a:t>Psychopathology of Everyday Things</a:t>
            </a:r>
          </a:p>
          <a:p>
            <a:pPr lvl="0">
              <a:buSzPct val="45000"/>
              <a:buFont typeface="Wingdings" panose="05000000000000000000" pitchFamily="2" charset="2"/>
              <a:buChar char="§"/>
            </a:pPr>
            <a:r>
              <a:rPr lang="x-none" sz="4000" dirty="0"/>
              <a:t>Psychology of Everyday Things</a:t>
            </a:r>
          </a:p>
          <a:p>
            <a:pPr lvl="0">
              <a:buSzPct val="45000"/>
              <a:buFont typeface="Wingdings" panose="05000000000000000000" pitchFamily="2" charset="2"/>
              <a:buChar char="§"/>
            </a:pPr>
            <a:r>
              <a:rPr lang="x-none" sz="4000" dirty="0"/>
              <a:t>Psychopathology of Computers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Mapping</a:t>
            </a:r>
            <a:endParaRPr lang="en-US" dirty="0"/>
          </a:p>
        </p:txBody>
      </p:sp>
      <p:sp>
        <p:nvSpPr>
          <p:cNvPr id="3" name="Content Placeholder 2"/>
          <p:cNvSpPr>
            <a:spLocks noGrp="1"/>
          </p:cNvSpPr>
          <p:nvPr>
            <p:ph idx="1"/>
          </p:nvPr>
        </p:nvSpPr>
        <p:spPr/>
        <p:txBody>
          <a:bodyPr/>
          <a:lstStyle/>
          <a:p>
            <a:r>
              <a:rPr lang="en-US" dirty="0"/>
              <a:t>How should one arrange the hot plate controls on a cooker?</a:t>
            </a:r>
          </a:p>
        </p:txBody>
      </p:sp>
      <p:pic>
        <p:nvPicPr>
          <p:cNvPr id="4" name="Picture 3"/>
          <p:cNvPicPr>
            <a:picLocks noChangeAspect="1"/>
          </p:cNvPicPr>
          <p:nvPr/>
        </p:nvPicPr>
        <p:blipFill>
          <a:blip r:embed="rId2"/>
          <a:stretch>
            <a:fillRect/>
          </a:stretch>
        </p:blipFill>
        <p:spPr>
          <a:xfrm>
            <a:off x="671989" y="2934334"/>
            <a:ext cx="4167506" cy="3407119"/>
          </a:xfrm>
          <a:prstGeom prst="rect">
            <a:avLst/>
          </a:prstGeom>
        </p:spPr>
      </p:pic>
    </p:spTree>
    <p:extLst>
      <p:ext uri="{BB962C8B-B14F-4D97-AF65-F5344CB8AC3E}">
        <p14:creationId xmlns:p14="http://schemas.microsoft.com/office/powerpoint/2010/main" val="9638966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71989" y="1763926"/>
            <a:ext cx="8218011" cy="4989036"/>
          </a:xfrm>
        </p:spPr>
        <p:txBody>
          <a:bodyPr/>
          <a:lstStyle/>
          <a:p>
            <a:r>
              <a:rPr lang="en-US" dirty="0"/>
              <a:t>Arbitrary mapping of controls to hot plates. There are 24 possible arrangements, requiring the use of labels and memory.</a:t>
            </a:r>
          </a:p>
        </p:txBody>
      </p:sp>
      <p:pic>
        <p:nvPicPr>
          <p:cNvPr id="4" name="Picture 3"/>
          <p:cNvPicPr>
            <a:picLocks noChangeAspect="1"/>
          </p:cNvPicPr>
          <p:nvPr/>
        </p:nvPicPr>
        <p:blipFill>
          <a:blip r:embed="rId2"/>
          <a:stretch>
            <a:fillRect/>
          </a:stretch>
        </p:blipFill>
        <p:spPr>
          <a:xfrm>
            <a:off x="9116694" y="2012314"/>
            <a:ext cx="3476625" cy="3514725"/>
          </a:xfrm>
          <a:prstGeom prst="rect">
            <a:avLst/>
          </a:prstGeom>
        </p:spPr>
      </p:pic>
    </p:spTree>
    <p:extLst>
      <p:ext uri="{BB962C8B-B14F-4D97-AF65-F5344CB8AC3E}">
        <p14:creationId xmlns:p14="http://schemas.microsoft.com/office/powerpoint/2010/main" val="30571380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71989" y="1763926"/>
            <a:ext cx="8980011" cy="4989036"/>
          </a:xfrm>
        </p:spPr>
        <p:txBody>
          <a:bodyPr/>
          <a:lstStyle/>
          <a:p>
            <a:r>
              <a:rPr lang="en-US" dirty="0"/>
              <a:t>Paired cooker controls. Now there are only four possible arrangements, two on each side, but confusion can still occur.</a:t>
            </a:r>
          </a:p>
        </p:txBody>
      </p:sp>
      <p:pic>
        <p:nvPicPr>
          <p:cNvPr id="4" name="Picture 3"/>
          <p:cNvPicPr>
            <a:picLocks noChangeAspect="1"/>
          </p:cNvPicPr>
          <p:nvPr/>
        </p:nvPicPr>
        <p:blipFill>
          <a:blip r:embed="rId2"/>
          <a:stretch>
            <a:fillRect/>
          </a:stretch>
        </p:blipFill>
        <p:spPr>
          <a:xfrm>
            <a:off x="9879329" y="1868804"/>
            <a:ext cx="3190875" cy="4086225"/>
          </a:xfrm>
          <a:prstGeom prst="rect">
            <a:avLst/>
          </a:prstGeom>
        </p:spPr>
      </p:pic>
    </p:spTree>
    <p:extLst>
      <p:ext uri="{BB962C8B-B14F-4D97-AF65-F5344CB8AC3E}">
        <p14:creationId xmlns:p14="http://schemas.microsoft.com/office/powerpoint/2010/main" val="34750612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71989" y="1763926"/>
            <a:ext cx="8390731" cy="4989036"/>
          </a:xfrm>
        </p:spPr>
        <p:txBody>
          <a:bodyPr/>
          <a:lstStyle/>
          <a:p>
            <a:r>
              <a:rPr lang="en-US" dirty="0"/>
              <a:t>A full, natural mapping of cooker controls. There is no ambiguity, no need for learning or remembering, and no need for labels.</a:t>
            </a:r>
          </a:p>
        </p:txBody>
      </p:sp>
      <p:pic>
        <p:nvPicPr>
          <p:cNvPr id="4" name="Picture 3"/>
          <p:cNvPicPr>
            <a:picLocks noChangeAspect="1"/>
          </p:cNvPicPr>
          <p:nvPr/>
        </p:nvPicPr>
        <p:blipFill>
          <a:blip r:embed="rId2"/>
          <a:stretch>
            <a:fillRect/>
          </a:stretch>
        </p:blipFill>
        <p:spPr>
          <a:xfrm>
            <a:off x="8795862" y="1895474"/>
            <a:ext cx="3971925" cy="3971925"/>
          </a:xfrm>
          <a:prstGeom prst="rect">
            <a:avLst/>
          </a:prstGeom>
        </p:spPr>
      </p:pic>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9198000" y="2736720"/>
              <a:ext cx="2793240" cy="2380320"/>
            </p14:xfrm>
          </p:contentPart>
        </mc:Choice>
        <mc:Fallback xmlns="">
          <p:pic>
            <p:nvPicPr>
              <p:cNvPr id="5" name="Ink 4"/>
              <p:cNvPicPr/>
              <p:nvPr/>
            </p:nvPicPr>
            <p:blipFill>
              <a:blip r:embed="rId4"/>
              <a:stretch>
                <a:fillRect/>
              </a:stretch>
            </p:blipFill>
            <p:spPr>
              <a:xfrm>
                <a:off x="9188640" y="2727360"/>
                <a:ext cx="2811960" cy="2399040"/>
              </a:xfrm>
              <a:prstGeom prst="rect">
                <a:avLst/>
              </a:prstGeom>
            </p:spPr>
          </p:pic>
        </mc:Fallback>
      </mc:AlternateContent>
    </p:spTree>
    <p:extLst>
      <p:ext uri="{BB962C8B-B14F-4D97-AF65-F5344CB8AC3E}">
        <p14:creationId xmlns:p14="http://schemas.microsoft.com/office/powerpoint/2010/main" val="40361078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idx="1"/>
          </p:nvPr>
        </p:nvSpPr>
        <p:spPr/>
        <p:txBody>
          <a:bodyPr/>
          <a:lstStyle/>
          <a:p>
            <a:r>
              <a:rPr lang="en-US" dirty="0"/>
              <a:t>Feedback—communicating the results of an </a:t>
            </a:r>
            <a:r>
              <a:rPr lang="en-US" dirty="0" smtClean="0"/>
              <a:t>action.</a:t>
            </a:r>
          </a:p>
          <a:p>
            <a:r>
              <a:rPr lang="en-US" dirty="0"/>
              <a:t>Feedback must be immediate: even a delay of a tenth of a second can be disconcerting. </a:t>
            </a:r>
            <a:r>
              <a:rPr lang="en-US"/>
              <a:t>If the delay is too long, people often give up, going off to do other activities.</a:t>
            </a:r>
          </a:p>
        </p:txBody>
      </p:sp>
    </p:spTree>
    <p:extLst>
      <p:ext uri="{BB962C8B-B14F-4D97-AF65-F5344CB8AC3E}">
        <p14:creationId xmlns:p14="http://schemas.microsoft.com/office/powerpoint/2010/main" val="27350548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name="page22">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x-none" b="1" dirty="0"/>
              <a:t>Constraints</a:t>
            </a:r>
            <a:endParaRPr lang="x-none" dirty="0"/>
          </a:p>
        </p:txBody>
      </p:sp>
      <p:sp>
        <p:nvSpPr>
          <p:cNvPr id="3" name="Text Placeholder 2"/>
          <p:cNvSpPr txBox="1">
            <a:spLocks noGrp="1"/>
          </p:cNvSpPr>
          <p:nvPr>
            <p:ph idx="1"/>
          </p:nvPr>
        </p:nvSpPr>
        <p:spPr/>
        <p:txBody>
          <a:bodyPr>
            <a:noAutofit/>
          </a:bodyPr>
          <a:lstStyle/>
          <a:p>
            <a:pPr lvl="0">
              <a:buSzPct val="45000"/>
            </a:pPr>
            <a:r>
              <a:rPr lang="en-US" sz="2800" dirty="0"/>
              <a:t>The diﬃculty of dealing with a novel situation is directly related to the number of possibilities. Constraints are physical, semantic, cultural, and logical limits on the number of possibilities.</a:t>
            </a:r>
          </a:p>
          <a:p>
            <a:pPr lvl="0">
              <a:buSzPct val="45000"/>
            </a:pPr>
            <a:r>
              <a:rPr lang="en-US" sz="2800" dirty="0"/>
              <a:t>Physical constraints such as pegs and holes limit possible operations.</a:t>
            </a:r>
          </a:p>
          <a:p>
            <a:pPr lvl="0">
              <a:buSzPct val="45000"/>
            </a:pPr>
            <a:r>
              <a:rPr lang="en-US" sz="2800" dirty="0"/>
              <a:t>Semantic constraints rely upon our knowledge of the situation and of the world.</a:t>
            </a:r>
          </a:p>
          <a:p>
            <a:pPr lvl="0">
              <a:buSzPct val="45000"/>
            </a:pPr>
            <a:r>
              <a:rPr lang="en-US" sz="2800" dirty="0"/>
              <a:t>Cultural constraints rely upon accepted cultural conventions.</a:t>
            </a:r>
          </a:p>
          <a:p>
            <a:pPr lvl="0">
              <a:buSzPct val="45000"/>
            </a:pPr>
            <a:r>
              <a:rPr lang="en-US" sz="2800" dirty="0"/>
              <a:t>Logical constraints exploit logical relationships. For example a natural mapping between the spatial layout of components and their controls.</a:t>
            </a:r>
          </a:p>
          <a:p>
            <a:pPr lvl="0">
              <a:buSzPct val="45000"/>
            </a:pPr>
            <a:r>
              <a:rPr lang="en-US" sz="2800" dirty="0"/>
              <a:t>Where aﬀordances suggest the range of possibilities, constraints limit the number of alternatives.</a:t>
            </a:r>
          </a:p>
          <a:p>
            <a:pPr lvl="0">
              <a:buSzPct val="45000"/>
            </a:pPr>
            <a:endParaRPr lang="x-none" sz="28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 in Lego Motorbike</a:t>
            </a:r>
          </a:p>
        </p:txBody>
      </p:sp>
      <p:sp>
        <p:nvSpPr>
          <p:cNvPr id="3" name="Content Placeholder 2"/>
          <p:cNvSpPr>
            <a:spLocks noGrp="1"/>
          </p:cNvSpPr>
          <p:nvPr>
            <p:ph idx="1"/>
          </p:nvPr>
        </p:nvSpPr>
        <p:spPr/>
        <p:txBody>
          <a:bodyPr/>
          <a:lstStyle/>
          <a:p>
            <a:r>
              <a:rPr lang="en-US" dirty="0"/>
              <a:t>Motorbike toy with 12 parts. Constraints make its construction simple, even for adults!</a:t>
            </a:r>
          </a:p>
          <a:p>
            <a:r>
              <a:rPr lang="en-US" dirty="0"/>
              <a:t>• Physical: Front wheel only fits in one place.</a:t>
            </a:r>
          </a:p>
          <a:p>
            <a:r>
              <a:rPr lang="en-US" dirty="0"/>
              <a:t>• Semantic: The rider sits on the seat facing forward.</a:t>
            </a:r>
          </a:p>
          <a:p>
            <a:r>
              <a:rPr lang="en-US" dirty="0"/>
              <a:t>• Cultural: Red is a rear light, yellow a front light.</a:t>
            </a:r>
          </a:p>
          <a:p>
            <a:r>
              <a:rPr lang="en-US" dirty="0"/>
              <a:t>• Logical: Two blue lights, two white pieces, probably go together.</a:t>
            </a:r>
          </a:p>
        </p:txBody>
      </p:sp>
    </p:spTree>
    <p:extLst>
      <p:ext uri="{BB962C8B-B14F-4D97-AF65-F5344CB8AC3E}">
        <p14:creationId xmlns:p14="http://schemas.microsoft.com/office/powerpoint/2010/main" val="10685988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71989" y="1763926"/>
            <a:ext cx="5200491" cy="4989036"/>
          </a:xfrm>
        </p:spPr>
        <p:txBody>
          <a:bodyPr/>
          <a:lstStyle/>
          <a:p>
            <a:r>
              <a:rPr lang="en-US" dirty="0"/>
              <a:t>The design takes advantage of constraints to make its construction simple</a:t>
            </a:r>
          </a:p>
        </p:txBody>
      </p:sp>
      <p:pic>
        <p:nvPicPr>
          <p:cNvPr id="4" name="Picture 3"/>
          <p:cNvPicPr>
            <a:picLocks noChangeAspect="1"/>
          </p:cNvPicPr>
          <p:nvPr/>
        </p:nvPicPr>
        <p:blipFill>
          <a:blip r:embed="rId2"/>
          <a:stretch>
            <a:fillRect/>
          </a:stretch>
        </p:blipFill>
        <p:spPr>
          <a:xfrm>
            <a:off x="6128862" y="1752337"/>
            <a:ext cx="6638925" cy="5000625"/>
          </a:xfrm>
          <a:prstGeom prst="rect">
            <a:avLst/>
          </a:prstGeom>
        </p:spPr>
      </p:pic>
    </p:spTree>
    <p:extLst>
      <p:ext uri="{BB962C8B-B14F-4D97-AF65-F5344CB8AC3E}">
        <p14:creationId xmlns:p14="http://schemas.microsoft.com/office/powerpoint/2010/main" val="41665449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835300" y="2037418"/>
            <a:ext cx="5932487" cy="4421782"/>
          </a:xfrm>
          <a:prstGeom prst="rect">
            <a:avLst/>
          </a:prstGeom>
        </p:spPr>
      </p:pic>
    </p:spTree>
    <p:extLst>
      <p:ext uri="{BB962C8B-B14F-4D97-AF65-F5344CB8AC3E}">
        <p14:creationId xmlns:p14="http://schemas.microsoft.com/office/powerpoint/2010/main" val="9210074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name="page23">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x-none" dirty="0"/>
              <a:t>Conventions</a:t>
            </a:r>
          </a:p>
        </p:txBody>
      </p:sp>
      <p:sp>
        <p:nvSpPr>
          <p:cNvPr id="3" name="Text Placeholder 2"/>
          <p:cNvSpPr txBox="1">
            <a:spLocks noGrp="1"/>
          </p:cNvSpPr>
          <p:nvPr>
            <p:ph idx="1"/>
          </p:nvPr>
        </p:nvSpPr>
        <p:spPr/>
        <p:txBody>
          <a:bodyPr>
            <a:normAutofit/>
          </a:bodyPr>
          <a:lstStyle/>
          <a:p>
            <a:pPr marL="457200" indent="-457200">
              <a:buSzPct val="45000"/>
            </a:pPr>
            <a:r>
              <a:rPr lang="x-none"/>
              <a:t>Conventions are cultural constraints. They are initially arbitrary, but evolve and become accepted over time. They can however still vary enormously across diﬀerent cultures, for example:</a:t>
            </a:r>
          </a:p>
          <a:p>
            <a:pPr marL="457200" indent="-457200">
              <a:buSzPct val="45000"/>
            </a:pPr>
            <a:r>
              <a:rPr lang="x-none"/>
              <a:t>Light switches: America down is oﬀ, Britain down is on</a:t>
            </a:r>
          </a:p>
          <a:p>
            <a:pPr marL="457200" indent="-457200">
              <a:buSzPct val="45000"/>
            </a:pPr>
            <a:r>
              <a:rPr lang="x-none"/>
              <a:t>Water taps: America anti-clockwise is on, Britain anti-clockwise is oﬀ</a:t>
            </a:r>
          </a:p>
          <a:p>
            <a:pPr marL="457200" indent="-457200">
              <a:buSzPct val="45000"/>
            </a:pPr>
            <a:r>
              <a:rPr lang="x-none"/>
              <a:t>The colour red: America danger, Egypt death India life, China happiness</a:t>
            </a:r>
          </a:p>
          <a:p>
            <a:pPr lvl="0">
              <a:buSzPct val="45000"/>
              <a:buFont typeface="StarSymbol"/>
              <a:buChar char="●"/>
            </a:pPr>
            <a:endParaRPr lang="x-none"/>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x-none"/>
              <a:t>The Psychopathology of Everyday Things</a:t>
            </a:r>
          </a:p>
        </p:txBody>
      </p:sp>
      <p:sp>
        <p:nvSpPr>
          <p:cNvPr id="5" name="Content Placeholder 4">
            <a:extLst>
              <a:ext uri="{FF2B5EF4-FFF2-40B4-BE49-F238E27FC236}">
                <a16:creationId xmlns:a16="http://schemas.microsoft.com/office/drawing/2014/main" id="{27175493-AF12-4538-913C-38D45053D5BD}"/>
              </a:ext>
            </a:extLst>
          </p:cNvPr>
          <p:cNvSpPr>
            <a:spLocks noGrp="1"/>
          </p:cNvSpPr>
          <p:nvPr>
            <p:ph idx="1"/>
          </p:nvPr>
        </p:nvSpPr>
        <p:spPr/>
        <p:txBody>
          <a:bodyPr/>
          <a:lstStyle/>
          <a:p>
            <a:endParaRPr lang="en-US"/>
          </a:p>
        </p:txBody>
      </p:sp>
      <p:pic>
        <p:nvPicPr>
          <p:cNvPr id="3"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38000"/>
                    </a14:imgEffect>
                  </a14:imgLayer>
                </a14:imgProps>
              </a:ext>
            </a:extLst>
          </a:blip>
          <a:srcRect/>
          <a:stretch>
            <a:fillRect/>
          </a:stretch>
        </p:blipFill>
        <p:spPr>
          <a:xfrm>
            <a:off x="3119575" y="2160000"/>
            <a:ext cx="7380000" cy="4140000"/>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Breakout: Affordances, Mappings, and Constraints</a:t>
            </a:r>
          </a:p>
        </p:txBody>
      </p:sp>
      <p:sp>
        <p:nvSpPr>
          <p:cNvPr id="3" name="Content Placeholder 2"/>
          <p:cNvSpPr>
            <a:spLocks noGrp="1"/>
          </p:cNvSpPr>
          <p:nvPr>
            <p:ph idx="1"/>
          </p:nvPr>
        </p:nvSpPr>
        <p:spPr/>
        <p:txBody>
          <a:bodyPr/>
          <a:lstStyle/>
          <a:p>
            <a:r>
              <a:rPr lang="en-US" dirty="0" smtClean="0"/>
              <a:t>1</a:t>
            </a:r>
            <a:r>
              <a:rPr lang="en-US" dirty="0"/>
              <a:t>. I will put you into breakout sessions in your student groups. 2. For 10 minutes: </a:t>
            </a:r>
            <a:endParaRPr lang="en-US" dirty="0" smtClean="0"/>
          </a:p>
          <a:p>
            <a:r>
              <a:rPr lang="en-US" dirty="0" smtClean="0"/>
              <a:t>• </a:t>
            </a:r>
            <a:r>
              <a:rPr lang="en-US" dirty="0"/>
              <a:t>Take a look around your current environment. </a:t>
            </a:r>
            <a:endParaRPr lang="en-US" dirty="0" smtClean="0"/>
          </a:p>
          <a:p>
            <a:r>
              <a:rPr lang="en-US" dirty="0" smtClean="0"/>
              <a:t>• </a:t>
            </a:r>
            <a:r>
              <a:rPr lang="en-US" dirty="0"/>
              <a:t>Which objects have which affordances</a:t>
            </a:r>
            <a:r>
              <a:rPr lang="en-US" dirty="0" smtClean="0"/>
              <a:t>?</a:t>
            </a:r>
          </a:p>
          <a:p>
            <a:r>
              <a:rPr lang="en-US" dirty="0" smtClean="0"/>
              <a:t> </a:t>
            </a:r>
            <a:r>
              <a:rPr lang="en-US" dirty="0"/>
              <a:t>• Find an object which has particularly good or particularly bad affordances, mappings, or constraints and take a photo of it. </a:t>
            </a:r>
          </a:p>
        </p:txBody>
      </p:sp>
    </p:spTree>
    <p:extLst>
      <p:ext uri="{BB962C8B-B14F-4D97-AF65-F5344CB8AC3E}">
        <p14:creationId xmlns:p14="http://schemas.microsoft.com/office/powerpoint/2010/main" val="1878143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name="page24">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a:bodyPr>
          <a:lstStyle/>
          <a:p>
            <a:pPr lvl="0"/>
            <a:r>
              <a:rPr lang="x-none" dirty="0"/>
              <a:t>The Principle of Causality</a:t>
            </a:r>
          </a:p>
        </p:txBody>
      </p:sp>
      <p:sp>
        <p:nvSpPr>
          <p:cNvPr id="3" name="Text Placeholder 2"/>
          <p:cNvSpPr txBox="1">
            <a:spLocks noGrp="1"/>
          </p:cNvSpPr>
          <p:nvPr>
            <p:ph idx="1"/>
          </p:nvPr>
        </p:nvSpPr>
        <p:spPr/>
        <p:txBody>
          <a:bodyPr/>
          <a:lstStyle/>
          <a:p>
            <a:pPr marL="457200" indent="-457200">
              <a:buSzPct val="45000"/>
            </a:pPr>
            <a:r>
              <a:rPr lang="x-none"/>
              <a:t>Causality is the relation between two events, cause and eﬀect, where the second occurs as a consequence of the ﬁrst.</a:t>
            </a:r>
          </a:p>
          <a:p>
            <a:pPr marL="457200" indent="-457200">
              <a:buSzPct val="45000"/>
            </a:pPr>
            <a:r>
              <a:rPr lang="x-none"/>
              <a:t>Apparent causality is when something which happens immediately after an action, appears to have been caused by that action. We associate the eﬀect with the apparent cause.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name="page25">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fontScale="90000"/>
          </a:bodyPr>
          <a:lstStyle/>
          <a:p>
            <a:pPr lvl="0"/>
            <a:r>
              <a:rPr lang="x-none">
                <a:effectLst>
                  <a:outerShdw dist="17961" dir="2700000">
                    <a:scrgbClr r="0" g="0" b="0"/>
                  </a:outerShdw>
                </a:effectLst>
              </a:rPr>
              <a:t>False Causality</a:t>
            </a:r>
            <a:r>
              <a:rPr lang="x-none"/>
              <a:t/>
            </a:r>
            <a:br>
              <a:rPr lang="x-none"/>
            </a:br>
            <a:endParaRPr lang="x-none"/>
          </a:p>
        </p:txBody>
      </p:sp>
      <p:sp>
        <p:nvSpPr>
          <p:cNvPr id="3" name="Text Placeholder 2"/>
          <p:cNvSpPr txBox="1">
            <a:spLocks noGrp="1"/>
          </p:cNvSpPr>
          <p:nvPr>
            <p:ph idx="1"/>
          </p:nvPr>
        </p:nvSpPr>
        <p:spPr/>
        <p:txBody>
          <a:bodyPr>
            <a:normAutofit fontScale="92500"/>
          </a:bodyPr>
          <a:lstStyle/>
          <a:p>
            <a:pPr marL="0" indent="0">
              <a:buNone/>
            </a:pPr>
            <a:r>
              <a:rPr lang="x-none" b="1" dirty="0"/>
              <a:t>Coincidental eﬀects lead to superstition:</a:t>
            </a:r>
          </a:p>
          <a:p>
            <a:pPr marL="457200" indent="-457200">
              <a:buSzPct val="45000"/>
            </a:pPr>
            <a:r>
              <a:rPr lang="x-none" dirty="0" smtClean="0"/>
              <a:t>Touch</a:t>
            </a:r>
            <a:r>
              <a:rPr lang="en-US" dirty="0" smtClean="0"/>
              <a:t> </a:t>
            </a:r>
            <a:r>
              <a:rPr lang="x-none" dirty="0" smtClean="0"/>
              <a:t>a</a:t>
            </a:r>
            <a:r>
              <a:rPr lang="en-US" dirty="0" smtClean="0"/>
              <a:t> </a:t>
            </a:r>
            <a:r>
              <a:rPr lang="x-none" dirty="0" smtClean="0"/>
              <a:t>computer</a:t>
            </a:r>
            <a:r>
              <a:rPr lang="en-US" dirty="0" smtClean="0"/>
              <a:t> </a:t>
            </a:r>
            <a:r>
              <a:rPr lang="x-none" dirty="0" smtClean="0"/>
              <a:t>terminal</a:t>
            </a:r>
            <a:r>
              <a:rPr lang="en-US" dirty="0" smtClean="0"/>
              <a:t> </a:t>
            </a:r>
            <a:r>
              <a:rPr lang="x-none" dirty="0" smtClean="0"/>
              <a:t>just</a:t>
            </a:r>
            <a:r>
              <a:rPr lang="en-US" dirty="0" smtClean="0"/>
              <a:t> </a:t>
            </a:r>
            <a:r>
              <a:rPr lang="x-none" dirty="0" smtClean="0"/>
              <a:t>before</a:t>
            </a:r>
            <a:r>
              <a:rPr lang="en-US" dirty="0" smtClean="0"/>
              <a:t> </a:t>
            </a:r>
            <a:r>
              <a:rPr lang="x-none" dirty="0" smtClean="0"/>
              <a:t>it</a:t>
            </a:r>
            <a:r>
              <a:rPr lang="en-US" dirty="0" smtClean="0"/>
              <a:t> </a:t>
            </a:r>
            <a:r>
              <a:rPr lang="x-none" dirty="0" smtClean="0"/>
              <a:t>fails,and</a:t>
            </a:r>
            <a:r>
              <a:rPr lang="en-US" dirty="0" smtClean="0"/>
              <a:t> </a:t>
            </a:r>
            <a:r>
              <a:rPr lang="x-none" dirty="0" smtClean="0"/>
              <a:t>you</a:t>
            </a:r>
            <a:r>
              <a:rPr lang="en-US" dirty="0" smtClean="0"/>
              <a:t> </a:t>
            </a:r>
            <a:r>
              <a:rPr lang="x-none" dirty="0" smtClean="0"/>
              <a:t>are</a:t>
            </a:r>
            <a:r>
              <a:rPr lang="en-US" dirty="0" smtClean="0"/>
              <a:t> </a:t>
            </a:r>
            <a:r>
              <a:rPr lang="x-none" dirty="0" smtClean="0"/>
              <a:t>apt</a:t>
            </a:r>
            <a:r>
              <a:rPr lang="en-US" dirty="0" smtClean="0"/>
              <a:t> </a:t>
            </a:r>
            <a:r>
              <a:rPr lang="x-none" dirty="0" smtClean="0"/>
              <a:t>to</a:t>
            </a:r>
            <a:r>
              <a:rPr lang="en-US" dirty="0" smtClean="0"/>
              <a:t> </a:t>
            </a:r>
            <a:r>
              <a:rPr lang="x-none" dirty="0" smtClean="0"/>
              <a:t>believe</a:t>
            </a:r>
            <a:r>
              <a:rPr lang="en-US" dirty="0" smtClean="0"/>
              <a:t> </a:t>
            </a:r>
            <a:r>
              <a:rPr lang="x-none" dirty="0" smtClean="0"/>
              <a:t>you</a:t>
            </a:r>
            <a:r>
              <a:rPr lang="en-US" dirty="0" smtClean="0"/>
              <a:t> </a:t>
            </a:r>
            <a:r>
              <a:rPr lang="x-none" dirty="0" smtClean="0"/>
              <a:t>caused</a:t>
            </a:r>
            <a:r>
              <a:rPr lang="en-US" dirty="0" smtClean="0"/>
              <a:t> </a:t>
            </a:r>
            <a:r>
              <a:rPr lang="x-none" dirty="0" smtClean="0"/>
              <a:t>thefailure</a:t>
            </a:r>
            <a:r>
              <a:rPr lang="x-none" dirty="0"/>
              <a:t>.</a:t>
            </a:r>
          </a:p>
          <a:p>
            <a:pPr marL="457200" indent="-457200">
              <a:buSzPct val="45000"/>
            </a:pPr>
            <a:r>
              <a:rPr lang="x-none" dirty="0"/>
              <a:t>Start an unfamiliar application, just before the computer crashes.</a:t>
            </a:r>
          </a:p>
          <a:p>
            <a:pPr marL="0" indent="0">
              <a:buSzPct val="45000"/>
              <a:buNone/>
            </a:pPr>
            <a:r>
              <a:rPr lang="x-none" b="1" dirty="0"/>
              <a:t>Invisible eﬀects lead to confusion:</a:t>
            </a:r>
          </a:p>
          <a:p>
            <a:pPr marL="457200" indent="-457200">
              <a:buSzPct val="45000"/>
            </a:pPr>
            <a:r>
              <a:rPr lang="x-none" dirty="0"/>
              <a:t>When an action has no apparent result, you may conclude it was ineﬀective (and repeat it). For example, repeatedly clicking the “Stop” button when the system is unresponsive.</a:t>
            </a:r>
          </a:p>
          <a:p>
            <a:pPr lvl="0">
              <a:buSzPct val="45000"/>
            </a:pPr>
            <a:r>
              <a:rPr lang="x-none" dirty="0"/>
              <a:t>→There is a need for </a:t>
            </a:r>
            <a:r>
              <a:rPr lang="x-none" b="1" dirty="0"/>
              <a:t>feedback</a:t>
            </a:r>
            <a:r>
              <a:rPr lang="x-none" dirty="0"/>
              <a:t>!</a:t>
            </a:r>
          </a:p>
          <a:p>
            <a:pPr lvl="0">
              <a:buSzPct val="45000"/>
              <a:buFont typeface="StarSymbol"/>
              <a:buChar char="●"/>
            </a:pPr>
            <a:endParaRPr lang="x-none"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Examples of where the design of everyday things went wrong</a:t>
            </a:r>
            <a:r>
              <a:rPr lang="en-US" dirty="0" smtClean="0"/>
              <a:t>.</a:t>
            </a:r>
          </a:p>
          <a:p>
            <a:r>
              <a:rPr lang="en-US" dirty="0"/>
              <a:t>Can you use all the functions of your: • digital watch? • mobile phone? • washing machine? • video recorder?</a:t>
            </a:r>
          </a:p>
        </p:txBody>
      </p:sp>
    </p:spTree>
    <p:extLst>
      <p:ext uri="{BB962C8B-B14F-4D97-AF65-F5344CB8AC3E}">
        <p14:creationId xmlns:p14="http://schemas.microsoft.com/office/powerpoint/2010/main" val="2507986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989" y="302737"/>
            <a:ext cx="7171531" cy="1259946"/>
          </a:xfrm>
        </p:spPr>
        <p:txBody>
          <a:bodyPr/>
          <a:lstStyle/>
          <a:p>
            <a:r>
              <a:rPr lang="en-US" dirty="0" smtClean="0"/>
              <a:t>Slide controller</a:t>
            </a:r>
            <a:endParaRPr lang="en-US" dirty="0"/>
          </a:p>
        </p:txBody>
      </p:sp>
      <p:sp>
        <p:nvSpPr>
          <p:cNvPr id="3" name="Content Placeholder 2"/>
          <p:cNvSpPr>
            <a:spLocks noGrp="1"/>
          </p:cNvSpPr>
          <p:nvPr>
            <p:ph idx="1"/>
          </p:nvPr>
        </p:nvSpPr>
        <p:spPr>
          <a:xfrm>
            <a:off x="671989" y="1763926"/>
            <a:ext cx="7171531" cy="4989036"/>
          </a:xfrm>
        </p:spPr>
        <p:txBody>
          <a:bodyPr/>
          <a:lstStyle/>
          <a:p>
            <a:r>
              <a:rPr lang="en-US" dirty="0"/>
              <a:t>The Zeiss </a:t>
            </a:r>
            <a:r>
              <a:rPr lang="en-US" dirty="0" err="1"/>
              <a:t>Ikon</a:t>
            </a:r>
            <a:r>
              <a:rPr lang="en-US" dirty="0"/>
              <a:t> </a:t>
            </a:r>
            <a:r>
              <a:rPr lang="en-US" dirty="0" err="1"/>
              <a:t>Perkeo</a:t>
            </a:r>
            <a:r>
              <a:rPr lang="en-US" dirty="0"/>
              <a:t> 511 slide projector. A short press advances to the next slide, a long press moves back one slide, but how should first-time users know this?</a:t>
            </a:r>
          </a:p>
        </p:txBody>
      </p:sp>
      <p:pic>
        <p:nvPicPr>
          <p:cNvPr id="4" name="Picture 3"/>
          <p:cNvPicPr>
            <a:picLocks noChangeAspect="1"/>
          </p:cNvPicPr>
          <p:nvPr/>
        </p:nvPicPr>
        <p:blipFill>
          <a:blip r:embed="rId3"/>
          <a:stretch>
            <a:fillRect/>
          </a:stretch>
        </p:blipFill>
        <p:spPr>
          <a:xfrm>
            <a:off x="7974647" y="302737"/>
            <a:ext cx="5029200" cy="6686550"/>
          </a:xfrm>
          <a:prstGeom prst="rect">
            <a:avLst/>
          </a:prstGeom>
        </p:spPr>
      </p:pic>
    </p:spTree>
    <p:extLst>
      <p:ext uri="{BB962C8B-B14F-4D97-AF65-F5344CB8AC3E}">
        <p14:creationId xmlns:p14="http://schemas.microsoft.com/office/powerpoint/2010/main" val="33904161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normAutofit fontScale="90000"/>
          </a:bodyPr>
          <a:lstStyle/>
          <a:p>
            <a:pPr lvl="0"/>
            <a:r>
              <a:rPr lang="x-none" dirty="0"/>
              <a:t>Shower Control</a:t>
            </a:r>
            <a:br>
              <a:rPr lang="x-none" dirty="0"/>
            </a:br>
            <a:endParaRPr lang="x-none" dirty="0"/>
          </a:p>
        </p:txBody>
      </p:sp>
      <p:sp>
        <p:nvSpPr>
          <p:cNvPr id="3" name="Content Placeholder 2">
            <a:extLst>
              <a:ext uri="{FF2B5EF4-FFF2-40B4-BE49-F238E27FC236}">
                <a16:creationId xmlns:a16="http://schemas.microsoft.com/office/drawing/2014/main" id="{ACE383A4-B420-4FA4-BCE0-E9ADB1227650}"/>
              </a:ext>
            </a:extLst>
          </p:cNvPr>
          <p:cNvSpPr>
            <a:spLocks noGrp="1"/>
          </p:cNvSpPr>
          <p:nvPr>
            <p:ph idx="1"/>
          </p:nvPr>
        </p:nvSpPr>
        <p:spPr/>
        <p:txBody>
          <a:bodyPr/>
          <a:lstStyle/>
          <a:p>
            <a:endParaRPr lang="en-US"/>
          </a:p>
        </p:txBody>
      </p:sp>
      <p:sp>
        <p:nvSpPr>
          <p:cNvPr id="5" name="TextBox 4"/>
          <p:cNvSpPr txBox="1"/>
          <p:nvPr/>
        </p:nvSpPr>
        <p:spPr>
          <a:xfrm>
            <a:off x="3479576" y="7200000"/>
            <a:ext cx="2291399" cy="258480"/>
          </a:xfrm>
          <a:prstGeom prst="rect">
            <a:avLst/>
          </a:prstGeom>
          <a:noFill/>
          <a:ln>
            <a:noFill/>
          </a:ln>
        </p:spPr>
        <p:txBody>
          <a:bodyPr vert="horz" wrap="none" lIns="90000" tIns="45000" rIns="90000" bIns="45000" compatLnSpc="0"/>
          <a:lstStyle/>
          <a:p>
            <a:pPr hangingPunct="0">
              <a:tabLst>
                <a:tab pos="457200" algn="l"/>
              </a:tabLst>
            </a:pPr>
            <a:r>
              <a:rPr lang="de-DE" sz="1000" dirty="0">
                <a:solidFill>
                  <a:srgbClr val="000000"/>
                </a:solidFill>
                <a:latin typeface="Segoe UI" pitchFamily="18"/>
                <a:ea typeface="Segoe UI" pitchFamily="2"/>
                <a:cs typeface="Segoe UI" pitchFamily="2"/>
              </a:rPr>
              <a:t>http://baddesigns.coml</a:t>
            </a:r>
          </a:p>
        </p:txBody>
      </p:sp>
      <p:sp>
        <p:nvSpPr>
          <p:cNvPr id="6" name="Rectangle 5"/>
          <p:cNvSpPr/>
          <p:nvPr/>
        </p:nvSpPr>
        <p:spPr>
          <a:xfrm>
            <a:off x="6719888" y="1280977"/>
            <a:ext cx="5038725" cy="5262979"/>
          </a:xfrm>
          <a:prstGeom prst="rect">
            <a:avLst/>
          </a:prstGeom>
        </p:spPr>
        <p:txBody>
          <a:bodyPr>
            <a:spAutoFit/>
          </a:bodyPr>
          <a:lstStyle/>
          <a:p>
            <a:pPr marL="457200" indent="-457200">
              <a:buFont typeface="Arial" pitchFamily="34" charset="0"/>
              <a:buChar char="•"/>
            </a:pPr>
            <a:r>
              <a:rPr lang="en-US" sz="2800" dirty="0"/>
              <a:t>Shower control: water either goes into the bath out of the faucet or comes out of the shower</a:t>
            </a:r>
          </a:p>
          <a:p>
            <a:pPr marL="457200" indent="-457200">
              <a:buFont typeface="Arial" pitchFamily="34" charset="0"/>
              <a:buChar char="•"/>
            </a:pPr>
            <a:r>
              <a:rPr lang="en-US" sz="2800" dirty="0"/>
              <a:t>Sticker with instructions on the faucet.</a:t>
            </a:r>
          </a:p>
          <a:p>
            <a:pPr marL="457200" indent="-457200">
              <a:buFont typeface="Arial" pitchFamily="34" charset="0"/>
              <a:buChar char="•"/>
            </a:pPr>
            <a:r>
              <a:rPr lang="en-US" sz="2800" dirty="0"/>
              <a:t>How do you make the water come out of the shower instead of the faucet?</a:t>
            </a:r>
          </a:p>
          <a:p>
            <a:pPr marL="457200" indent="-457200">
              <a:buFont typeface="Arial" pitchFamily="34" charset="0"/>
              <a:buChar char="•"/>
            </a:pPr>
            <a:r>
              <a:rPr lang="en-US" sz="2800" dirty="0"/>
              <a:t>You have to reach under the faucet and pull the knob down!</a:t>
            </a:r>
          </a:p>
        </p:txBody>
      </p:sp>
      <p:pic>
        <p:nvPicPr>
          <p:cNvPr id="1026" name="Picture 2" descr="(picture of shower 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991" y="1102172"/>
            <a:ext cx="4375785" cy="60978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p>
            <a:pPr lvl="0"/>
            <a:r>
              <a:rPr lang="x-none"/>
              <a:t>What's in the bottle?</a:t>
            </a:r>
          </a:p>
        </p:txBody>
      </p:sp>
      <p:sp>
        <p:nvSpPr>
          <p:cNvPr id="6" name="Content Placeholder 5">
            <a:extLst>
              <a:ext uri="{FF2B5EF4-FFF2-40B4-BE49-F238E27FC236}">
                <a16:creationId xmlns:a16="http://schemas.microsoft.com/office/drawing/2014/main" id="{A5229AA0-9BA8-4E06-B1EF-D77F1CC046C1}"/>
              </a:ext>
            </a:extLst>
          </p:cNvPr>
          <p:cNvSpPr>
            <a:spLocks noGrp="1"/>
          </p:cNvSpPr>
          <p:nvPr>
            <p:ph idx="1"/>
          </p:nvPr>
        </p:nvSpPr>
        <p:spPr/>
        <p:txBody>
          <a:bodyPr/>
          <a:lstStyle/>
          <a:p>
            <a:endParaRPr lang="en-US"/>
          </a:p>
        </p:txBody>
      </p:sp>
      <p:pic>
        <p:nvPicPr>
          <p:cNvPr id="3"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1000"/>
                    </a14:imgEffect>
                  </a14:imgLayer>
                </a14:imgProps>
              </a:ext>
            </a:extLst>
          </a:blip>
          <a:srcRect/>
          <a:stretch>
            <a:fillRect/>
          </a:stretch>
        </p:blipFill>
        <p:spPr>
          <a:xfrm>
            <a:off x="2399575" y="1800000"/>
            <a:ext cx="7020000" cy="4860000"/>
          </a:xfrm>
          <a:prstGeom prst="rect">
            <a:avLst/>
          </a:prstGeom>
          <a:noFill/>
          <a:ln>
            <a:noFill/>
          </a:ln>
        </p:spPr>
      </p:pic>
      <p:sp>
        <p:nvSpPr>
          <p:cNvPr id="4" name="TextBox 3"/>
          <p:cNvSpPr txBox="1"/>
          <p:nvPr/>
        </p:nvSpPr>
        <p:spPr>
          <a:xfrm>
            <a:off x="8388176" y="6840000"/>
            <a:ext cx="2291399" cy="258480"/>
          </a:xfrm>
          <a:prstGeom prst="rect">
            <a:avLst/>
          </a:prstGeom>
          <a:noFill/>
          <a:ln>
            <a:noFill/>
          </a:ln>
        </p:spPr>
        <p:txBody>
          <a:bodyPr vert="horz" wrap="none" lIns="90000" tIns="45000" rIns="90000" bIns="45000" compatLnSpc="0"/>
          <a:lstStyle/>
          <a:p>
            <a:pPr hangingPunct="0">
              <a:tabLst>
                <a:tab pos="457200" algn="l"/>
              </a:tabLst>
            </a:pPr>
            <a:r>
              <a:rPr lang="de-DE" sz="1000" dirty="0">
                <a:solidFill>
                  <a:srgbClr val="000000"/>
                </a:solidFill>
                <a:latin typeface="Segoe UI" pitchFamily="18"/>
                <a:ea typeface="Segoe UI" pitchFamily="2"/>
                <a:cs typeface="Segoe UI" pitchFamily="2"/>
              </a:rPr>
              <a:t>http://baddesigns.com/shampoo.html</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page8">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spAutoFit/>
          </a:bodyPr>
          <a:lstStyle/>
          <a:p>
            <a:pPr lvl="0"/>
            <a:r>
              <a:rPr lang="x-none" dirty="0"/>
              <a:t>Where is the Toilet Paper?</a:t>
            </a:r>
            <a:br>
              <a:rPr lang="x-none" dirty="0"/>
            </a:br>
            <a:endParaRPr lang="x-none" dirty="0"/>
          </a:p>
        </p:txBody>
      </p:sp>
      <p:sp>
        <p:nvSpPr>
          <p:cNvPr id="6" name="Content Placeholder 5">
            <a:extLst>
              <a:ext uri="{FF2B5EF4-FFF2-40B4-BE49-F238E27FC236}">
                <a16:creationId xmlns:a16="http://schemas.microsoft.com/office/drawing/2014/main" id="{850739E6-231E-4DB7-9A23-2A84CF3D871E}"/>
              </a:ext>
            </a:extLst>
          </p:cNvPr>
          <p:cNvSpPr>
            <a:spLocks noGrp="1"/>
          </p:cNvSpPr>
          <p:nvPr>
            <p:ph idx="1"/>
          </p:nvPr>
        </p:nvSpPr>
        <p:spPr/>
        <p:txBody>
          <a:bodyPr/>
          <a:lstStyle/>
          <a:p>
            <a:endParaRPr lang="en-US"/>
          </a:p>
        </p:txBody>
      </p:sp>
      <p:pic>
        <p:nvPicPr>
          <p:cNvPr id="3" name="Picture 2"/>
          <p:cNvPicPr>
            <a:picLocks noChangeAspect="1"/>
          </p:cNvPicPr>
          <p:nvPr/>
        </p:nvPicPr>
        <p:blipFill>
          <a:blip r:embed="rId3">
            <a:alphaModFix/>
            <a:extLst>
              <a:ext uri="{BEBA8EAE-BF5A-486C-A8C5-ECC9F3942E4B}">
                <a14:imgProps xmlns:a14="http://schemas.microsoft.com/office/drawing/2010/main">
                  <a14:imgLayer r:embed="rId4">
                    <a14:imgEffect>
                      <a14:brightnessContrast bright="43000"/>
                    </a14:imgEffect>
                  </a14:imgLayer>
                </a14:imgProps>
              </a:ext>
            </a:extLst>
          </a:blip>
          <a:srcRect/>
          <a:stretch>
            <a:fillRect/>
          </a:stretch>
        </p:blipFill>
        <p:spPr>
          <a:xfrm>
            <a:off x="3326215" y="1261080"/>
            <a:ext cx="6867360" cy="5067360"/>
          </a:xfrm>
          <a:prstGeom prst="rect">
            <a:avLst/>
          </a:prstGeom>
          <a:noFill/>
          <a:ln>
            <a:noFill/>
          </a:ln>
        </p:spPr>
      </p:pic>
      <p:sp>
        <p:nvSpPr>
          <p:cNvPr id="4" name="TextBox 3"/>
          <p:cNvSpPr txBox="1"/>
          <p:nvPr/>
        </p:nvSpPr>
        <p:spPr>
          <a:xfrm>
            <a:off x="3479576" y="6672960"/>
            <a:ext cx="6310079" cy="347040"/>
          </a:xfrm>
          <a:prstGeom prst="rect">
            <a:avLst/>
          </a:prstGeom>
          <a:noFill/>
          <a:ln>
            <a:noFill/>
          </a:ln>
        </p:spPr>
        <p:txBody>
          <a:bodyPr vert="horz" wrap="none" lIns="90000" tIns="45000" rIns="90000" bIns="45000" compatLnSpc="0"/>
          <a:lstStyle/>
          <a:p>
            <a:pPr hangingPunct="0"/>
            <a:r>
              <a:rPr lang="de-DE">
                <a:latin typeface="Arial" pitchFamily="18"/>
                <a:ea typeface="Andale Sans UI" pitchFamily="2"/>
                <a:cs typeface="Tahoma" pitchFamily="2"/>
              </a:rPr>
              <a:t>Can you see where the toilet paper is in this hotel bathroom?</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821</TotalTime>
  <Words>2134</Words>
  <Application>Microsoft Office PowerPoint</Application>
  <PresentationFormat>Custom</PresentationFormat>
  <Paragraphs>194</Paragraphs>
  <Slides>42</Slides>
  <Notes>29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Andale Sans UI</vt:lpstr>
      <vt:lpstr>StarSymbol</vt:lpstr>
      <vt:lpstr>Arial</vt:lpstr>
      <vt:lpstr>Calibri</vt:lpstr>
      <vt:lpstr>Courier New</vt:lpstr>
      <vt:lpstr>Segoe UI</vt:lpstr>
      <vt:lpstr>Symbol</vt:lpstr>
      <vt:lpstr>Tahoma</vt:lpstr>
      <vt:lpstr>Times New Roman</vt:lpstr>
      <vt:lpstr>Wingdings</vt:lpstr>
      <vt:lpstr>Office Theme</vt:lpstr>
      <vt:lpstr>THE PSYCHOLOGY  OF USABLE THINGS </vt:lpstr>
      <vt:lpstr>Content</vt:lpstr>
      <vt:lpstr>Agenda</vt:lpstr>
      <vt:lpstr>The Psychopathology of Everyday Things</vt:lpstr>
      <vt:lpstr>PowerPoint Presentation</vt:lpstr>
      <vt:lpstr>Slide controller</vt:lpstr>
      <vt:lpstr>Shower Control </vt:lpstr>
      <vt:lpstr>What's in the bottle?</vt:lpstr>
      <vt:lpstr>Where is the Toilet Paper? </vt:lpstr>
      <vt:lpstr>Ah, there it is! Well-hidden</vt:lpstr>
      <vt:lpstr>Bad design?</vt:lpstr>
      <vt:lpstr>Conclusion</vt:lpstr>
      <vt:lpstr>Bad Design</vt:lpstr>
      <vt:lpstr>BadDesign.com</vt:lpstr>
      <vt:lpstr>The Psychology of Everyday Things</vt:lpstr>
      <vt:lpstr>Perceived and Real Affordances</vt:lpstr>
      <vt:lpstr>PowerPoint Presentation</vt:lpstr>
      <vt:lpstr>Perceived and Real Affordances</vt:lpstr>
      <vt:lpstr>Perceived and Real Affordances</vt:lpstr>
      <vt:lpstr>Less Helpful Affordance</vt:lpstr>
      <vt:lpstr>Perceived Aﬀordances</vt:lpstr>
      <vt:lpstr>Affordance Example</vt:lpstr>
      <vt:lpstr>Strong Affordances</vt:lpstr>
      <vt:lpstr>Real World Affordances</vt:lpstr>
      <vt:lpstr>Norman Doors</vt:lpstr>
      <vt:lpstr>Labels</vt:lpstr>
      <vt:lpstr>PowerPoint Presentation</vt:lpstr>
      <vt:lpstr>GUI Affordances</vt:lpstr>
      <vt:lpstr>Mappings</vt:lpstr>
      <vt:lpstr>Mapping</vt:lpstr>
      <vt:lpstr>PowerPoint Presentation</vt:lpstr>
      <vt:lpstr>PowerPoint Presentation</vt:lpstr>
      <vt:lpstr>PowerPoint Presentation</vt:lpstr>
      <vt:lpstr>Feedback</vt:lpstr>
      <vt:lpstr>Constraints</vt:lpstr>
      <vt:lpstr>Constraints in Lego Motorbike</vt:lpstr>
      <vt:lpstr>PowerPoint Presentation</vt:lpstr>
      <vt:lpstr>PowerPoint Presentation</vt:lpstr>
      <vt:lpstr>Conventions</vt:lpstr>
      <vt:lpstr>Breakout: Affordances, Mappings, and Constraints</vt:lpstr>
      <vt:lpstr>The Principle of Causality</vt:lpstr>
      <vt:lpstr>False Causality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PSYCHOLOGY  OF USABLE THINGS </dc:title>
  <dc:creator>Hoan Ng</dc:creator>
  <cp:lastModifiedBy>ADMIN</cp:lastModifiedBy>
  <cp:revision>119</cp:revision>
  <dcterms:created xsi:type="dcterms:W3CDTF">2009-04-16T11:32:32Z</dcterms:created>
  <dcterms:modified xsi:type="dcterms:W3CDTF">2021-09-15T00:35:46Z</dcterms:modified>
</cp:coreProperties>
</file>